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2"/>
  </p:notesMasterIdLst>
  <p:handoutMasterIdLst>
    <p:handoutMasterId r:id="rId43"/>
  </p:handoutMasterIdLst>
  <p:sldIdLst>
    <p:sldId id="1333" r:id="rId5"/>
    <p:sldId id="1342" r:id="rId6"/>
    <p:sldId id="1343" r:id="rId7"/>
    <p:sldId id="1348" r:id="rId8"/>
    <p:sldId id="1322" r:id="rId9"/>
    <p:sldId id="1347" r:id="rId10"/>
    <p:sldId id="1354" r:id="rId11"/>
    <p:sldId id="1370" r:id="rId12"/>
    <p:sldId id="1355" r:id="rId13"/>
    <p:sldId id="1359" r:id="rId14"/>
    <p:sldId id="1372" r:id="rId15"/>
    <p:sldId id="1371" r:id="rId16"/>
    <p:sldId id="1344" r:id="rId17"/>
    <p:sldId id="1360" r:id="rId18"/>
    <p:sldId id="1361" r:id="rId19"/>
    <p:sldId id="1369" r:id="rId20"/>
    <p:sldId id="1374" r:id="rId21"/>
    <p:sldId id="1375" r:id="rId22"/>
    <p:sldId id="1357" r:id="rId23"/>
    <p:sldId id="1358" r:id="rId24"/>
    <p:sldId id="1351" r:id="rId25"/>
    <p:sldId id="1350" r:id="rId26"/>
    <p:sldId id="1373" r:id="rId27"/>
    <p:sldId id="1346" r:id="rId28"/>
    <p:sldId id="1352" r:id="rId29"/>
    <p:sldId id="1323" r:id="rId30"/>
    <p:sldId id="1363" r:id="rId31"/>
    <p:sldId id="1364" r:id="rId32"/>
    <p:sldId id="1365" r:id="rId33"/>
    <p:sldId id="1366" r:id="rId34"/>
    <p:sldId id="1367" r:id="rId35"/>
    <p:sldId id="1368" r:id="rId36"/>
    <p:sldId id="1362" r:id="rId37"/>
    <p:sldId id="1376" r:id="rId38"/>
    <p:sldId id="1345" r:id="rId39"/>
    <p:sldId id="1377" r:id="rId40"/>
    <p:sldId id="1326"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T Color Template" id="{A073DAE3-B461-442F-A3D3-6642BD875E45}">
          <p14:sldIdLst>
            <p14:sldId id="1333"/>
            <p14:sldId id="1342"/>
            <p14:sldId id="1343"/>
            <p14:sldId id="1348"/>
            <p14:sldId id="1322"/>
            <p14:sldId id="1347"/>
            <p14:sldId id="1354"/>
            <p14:sldId id="1370"/>
            <p14:sldId id="1355"/>
            <p14:sldId id="1359"/>
            <p14:sldId id="1372"/>
            <p14:sldId id="1371"/>
            <p14:sldId id="1344"/>
            <p14:sldId id="1360"/>
            <p14:sldId id="1361"/>
            <p14:sldId id="1369"/>
            <p14:sldId id="1374"/>
            <p14:sldId id="1375"/>
            <p14:sldId id="1357"/>
            <p14:sldId id="1358"/>
            <p14:sldId id="1351"/>
            <p14:sldId id="1350"/>
            <p14:sldId id="1373"/>
            <p14:sldId id="1346"/>
            <p14:sldId id="1352"/>
            <p14:sldId id="1323"/>
            <p14:sldId id="1363"/>
            <p14:sldId id="1364"/>
            <p14:sldId id="1365"/>
            <p14:sldId id="1366"/>
            <p14:sldId id="1367"/>
            <p14:sldId id="1368"/>
            <p14:sldId id="1362"/>
            <p14:sldId id="1376"/>
            <p14:sldId id="1345"/>
            <p14:sldId id="1377"/>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3C2C"/>
    <a:srgbClr val="476D65"/>
    <a:srgbClr val="517E74"/>
    <a:srgbClr val="534E49"/>
    <a:srgbClr val="004B50"/>
    <a:srgbClr val="008272"/>
    <a:srgbClr val="FFFFFF"/>
    <a:srgbClr val="5D005D"/>
    <a:srgbClr val="004B1C"/>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51" autoAdjust="0"/>
    <p:restoredTop sz="86374" autoAdjust="0"/>
  </p:normalViewPr>
  <p:slideViewPr>
    <p:cSldViewPr snapToGrid="0">
      <p:cViewPr varScale="1">
        <p:scale>
          <a:sx n="115" d="100"/>
          <a:sy n="115" d="100"/>
        </p:scale>
        <p:origin x="240" y="560"/>
      </p:cViewPr>
      <p:guideLst/>
    </p:cSldViewPr>
  </p:slideViewPr>
  <p:outlineViewPr>
    <p:cViewPr>
      <p:scale>
        <a:sx n="45" d="100"/>
        <a:sy n="45" d="100"/>
      </p:scale>
      <p:origin x="0" y="-1836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9/30/15 6:42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9/30/15 6:42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8993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smtClean="0"/>
              <a:t>An explosion of words. A</a:t>
            </a:r>
            <a:r>
              <a:rPr lang="en-US" baseline="0" dirty="0" smtClean="0"/>
              <a:t> nebula of words…. Let’s look at just one of those smaller nebulas, the kind that </a:t>
            </a:r>
            <a:r>
              <a:rPr lang="en-US" baseline="0" dirty="0" err="1" smtClean="0"/>
              <a:t>hubble</a:t>
            </a:r>
            <a:r>
              <a:rPr lang="en-US" baseline="0" dirty="0" smtClean="0"/>
              <a:t> can only see after it eliminates the bright ones…. </a:t>
            </a:r>
            <a:r>
              <a:rPr lang="en-US" baseline="0" dirty="0" err="1" smtClean="0"/>
              <a:t>Azure.com</a:t>
            </a:r>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r>
              <a:rPr lang="en-US" dirty="0" smtClean="0"/>
              <a:t>Take </a:t>
            </a:r>
            <a:r>
              <a:rPr lang="en-US" dirty="0" smtClean="0"/>
              <a:t>the best improvements in</a:t>
            </a:r>
            <a:r>
              <a:rPr lang="en-US" baseline="0" dirty="0" smtClean="0"/>
              <a:t> workflow and software and employ them better and faster. Change the way we worked, now.</a:t>
            </a:r>
          </a:p>
          <a:p>
            <a:pPr marL="228600" indent="-228600">
              <a:buAutoNum type="arabicPeriod"/>
            </a:pPr>
            <a:r>
              <a:rPr lang="en-US" baseline="0" dirty="0" smtClean="0"/>
              <a:t>ONLY open-source collaboration will work. Closed source collaboration, with the same tools, will never produce and manage enough to match the growth in customers for worldwide businesses. At scale, customers always know more and have more time and energy.</a:t>
            </a:r>
          </a:p>
          <a:p>
            <a:pPr marL="228600" indent="-228600">
              <a:buAutoNum type="arabicPeriod"/>
            </a:pPr>
            <a:r>
              <a:rPr lang="en-US" baseline="0" dirty="0" smtClean="0"/>
              <a:t>Top down commitment in large organizations is required; startups get to work differently.</a:t>
            </a:r>
          </a:p>
          <a:p>
            <a:pPr marL="228600" indent="-228600">
              <a:buAutoNum type="arabicPeriod"/>
            </a:pPr>
            <a:r>
              <a:rPr lang="en-US" baseline="0" dirty="0" smtClean="0"/>
              <a:t>Investment in automation is its own virtuous feedback loop.</a:t>
            </a:r>
          </a:p>
          <a:p>
            <a:pPr marL="228600" indent="-228600">
              <a:buAutoNum type="arabicPeriod"/>
            </a:pPr>
            <a:r>
              <a:rPr lang="en-US" baseline="0" dirty="0" smtClean="0"/>
              <a:t>Data tells you what to do, and is part of CI/CD cycle.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6219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6790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881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9046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206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5511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77810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011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9300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7103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 not know how to overemphasize</a:t>
            </a:r>
            <a:r>
              <a:rPr lang="en-US" baseline="0" dirty="0" smtClean="0"/>
              <a:t> this, given the trends in professional writing, building, and publishing over the last 15 years. The open doc formats; DITA – at this conference, has its own track! It **must** be good! (New shimmer…. </a:t>
            </a:r>
            <a:r>
              <a:rPr lang="en-US" baseline="0" dirty="0" smtClean="0">
                <a:sym typeface="Wingdings"/>
              </a:rPr>
              <a:t></a:t>
            </a:r>
            <a:r>
              <a:rPr lang="en-US" baseline="0" dirty="0" smtClean="0"/>
              <a:t>)</a:t>
            </a:r>
          </a:p>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5178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What’s the attraction here? The attraction is the success that this format has had in getting all kinds of writers to write and have it flow directly into </a:t>
            </a:r>
            <a:r>
              <a:rPr lang="en-US" baseline="0" dirty="0" err="1" smtClean="0"/>
              <a:t>xHTML</a:t>
            </a:r>
            <a:r>
              <a:rPr lang="en-US" baseline="0" dirty="0" smtClean="0"/>
              <a:t>. Once there, we can do anything with it, and markdown has tons of </a:t>
            </a:r>
            <a:r>
              <a:rPr lang="en-US" baseline="0" dirty="0" err="1" smtClean="0"/>
              <a:t>opensource</a:t>
            </a:r>
            <a:r>
              <a:rPr lang="en-US" baseline="0" dirty="0" smtClean="0"/>
              <a:t> tools for preprocessing and custom conversion (we make heavy use of this)</a:t>
            </a:r>
            <a:endParaRPr lang="en-US" dirty="0" smtClean="0"/>
          </a:p>
          <a:p>
            <a:endParaRPr lang="en-US" dirty="0" smtClean="0"/>
          </a:p>
          <a:p>
            <a:r>
              <a:rPr lang="en-US" dirty="0" smtClean="0"/>
              <a:t>Short</a:t>
            </a:r>
            <a:r>
              <a:rPr lang="en-US" baseline="0" dirty="0" smtClean="0"/>
              <a:t> </a:t>
            </a:r>
            <a:r>
              <a:rPr lang="en-US" baseline="0" dirty="0" smtClean="0"/>
              <a:t>version: </a:t>
            </a:r>
          </a:p>
          <a:p>
            <a:pPr marL="228600" indent="-228600">
              <a:buAutoNum type="arabicPeriod"/>
            </a:pPr>
            <a:r>
              <a:rPr lang="en-US" baseline="0" dirty="0" smtClean="0"/>
              <a:t>Markdown converts to </a:t>
            </a:r>
            <a:r>
              <a:rPr lang="en-US" baseline="0" dirty="0" err="1" smtClean="0"/>
              <a:t>xhtml</a:t>
            </a:r>
            <a:r>
              <a:rPr lang="en-US" baseline="0" dirty="0" smtClean="0"/>
              <a:t>, which IS structured. </a:t>
            </a:r>
          </a:p>
          <a:p>
            <a:pPr marL="228600" indent="-228600">
              <a:buAutoNum type="arabicPeriod"/>
            </a:pPr>
            <a:r>
              <a:rPr lang="en-US" baseline="0" dirty="0" smtClean="0"/>
              <a:t>Tools ecosystem for markdown and </a:t>
            </a:r>
            <a:r>
              <a:rPr lang="en-US" baseline="0" dirty="0" err="1" smtClean="0"/>
              <a:t>xhtml</a:t>
            </a:r>
            <a:r>
              <a:rPr lang="en-US" baseline="0" dirty="0" smtClean="0"/>
              <a:t> is massive. </a:t>
            </a:r>
          </a:p>
          <a:p>
            <a:pPr marL="445862" lvl="1" indent="-228600">
              <a:buAutoNum type="arabicPeriod"/>
            </a:pPr>
            <a:r>
              <a:rPr lang="en-US" baseline="0" dirty="0" err="1" smtClean="0"/>
              <a:t>Pandoc</a:t>
            </a:r>
            <a:r>
              <a:rPr lang="en-US" baseline="0" dirty="0" smtClean="0"/>
              <a:t> for conversion to mostly any other format.</a:t>
            </a:r>
          </a:p>
          <a:p>
            <a:pPr marL="445862" lvl="1" indent="-228600">
              <a:buAutoNum type="arabicPeriod"/>
            </a:pPr>
            <a:r>
              <a:rPr lang="en-US" baseline="0" dirty="0" smtClean="0"/>
              <a:t>Libraries in every language for everything.</a:t>
            </a:r>
            <a:endParaRPr lang="en-US" baseline="0" dirty="0"/>
          </a:p>
          <a:p>
            <a:pPr marL="228600" lvl="0" indent="-228600">
              <a:buAutoNum type="arabicPeriod"/>
            </a:pPr>
            <a:r>
              <a:rPr lang="en-US" baseline="0" dirty="0" smtClean="0"/>
              <a:t>Automation in all things. </a:t>
            </a:r>
          </a:p>
          <a:p>
            <a:pPr marL="445862" lvl="1" indent="-228600">
              <a:buAutoNum type="arabicPeriod"/>
            </a:pPr>
            <a:r>
              <a:rPr lang="en-US" baseline="0" dirty="0" smtClean="0"/>
              <a:t>Custom widgets validate markdown, prevent corruptions, implement custom transformations.</a:t>
            </a:r>
          </a:p>
          <a:p>
            <a:pPr marL="445862" lvl="1" indent="-228600">
              <a:buAutoNum type="arabicPeriod"/>
            </a:pPr>
            <a:r>
              <a:rPr lang="en-US" baseline="0" dirty="0" smtClean="0"/>
              <a:t>Every automation investment reduces downstream complaints, fixes, and increases comfort and scale.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9456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Turns out teaching them markdown takes all of about a couple of hours, and they’re off and running – most of them within</a:t>
            </a:r>
            <a:r>
              <a:rPr lang="en-US" baseline="0" dirty="0" smtClean="0"/>
              <a:t> 15 minutes. There are some tricky angles – tables, for example – but there are also already tools for that freely available, and we’ve written tools to convert excel to tables, word tables to tables, and so on.</a:t>
            </a:r>
            <a:endParaRPr lang="en-US" dirty="0" smtClean="0"/>
          </a:p>
          <a:p>
            <a:endParaRPr lang="en-US" dirty="0" smtClean="0"/>
          </a:p>
          <a:p>
            <a:endParaRPr lang="en-US" dirty="0" smtClean="0"/>
          </a:p>
          <a:p>
            <a:r>
              <a:rPr lang="en-US" dirty="0" smtClean="0"/>
              <a:t>Short</a:t>
            </a:r>
            <a:r>
              <a:rPr lang="en-US" baseline="0" dirty="0" smtClean="0"/>
              <a:t> </a:t>
            </a:r>
            <a:r>
              <a:rPr lang="en-US" baseline="0" dirty="0" smtClean="0"/>
              <a:t>version: </a:t>
            </a:r>
          </a:p>
          <a:p>
            <a:pPr marL="228600" indent="-228600">
              <a:buAutoNum type="arabicPeriod"/>
            </a:pPr>
            <a:r>
              <a:rPr lang="en-US" baseline="0" dirty="0" smtClean="0"/>
              <a:t>Markdown was created to type HTML more easily. It works. </a:t>
            </a:r>
          </a:p>
          <a:p>
            <a:pPr marL="228600" indent="-228600">
              <a:buAutoNum type="arabicPeriod"/>
            </a:pPr>
            <a:r>
              <a:rPr lang="en-US" baseline="0" dirty="0" smtClean="0"/>
              <a:t>It requires no special tools or indenting or anything else to read easily compared to xml.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7:22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68119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Wow. This is an issue. Who knows</a:t>
            </a:r>
            <a:r>
              <a:rPr lang="en-US" baseline="0" dirty="0" smtClean="0"/>
              <a:t> what “</a:t>
            </a:r>
            <a:r>
              <a:rPr lang="en-US" baseline="0" dirty="0" err="1" smtClean="0"/>
              <a:t>git</a:t>
            </a:r>
            <a:r>
              <a:rPr lang="en-US" baseline="0" dirty="0" smtClean="0"/>
              <a:t>” is?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8359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Extensive training required, because </a:t>
            </a:r>
            <a:r>
              <a:rPr lang="en-US" baseline="0" dirty="0" err="1" smtClean="0"/>
              <a:t>git</a:t>
            </a:r>
            <a:r>
              <a:rPr lang="en-US" baseline="0" dirty="0" smtClean="0"/>
              <a:t> is a source control system that does not really care about files, which writers </a:t>
            </a:r>
            <a:r>
              <a:rPr lang="en-US" baseline="0" dirty="0" smtClean="0"/>
              <a:t>– frankly, most humans outside of developers -- think </a:t>
            </a:r>
            <a:r>
              <a:rPr lang="en-US" baseline="0" dirty="0" smtClean="0"/>
              <a:t>of as golden.</a:t>
            </a:r>
          </a:p>
          <a:p>
            <a:pPr marL="228600" indent="-228600">
              <a:buAutoNum type="arabicPeriod"/>
            </a:pPr>
            <a:r>
              <a:rPr lang="en-US" baseline="0" dirty="0" smtClean="0"/>
              <a:t>Developers use or understand </a:t>
            </a:r>
            <a:r>
              <a:rPr lang="en-US" baseline="0" dirty="0" err="1" smtClean="0"/>
              <a:t>git</a:t>
            </a:r>
            <a:r>
              <a:rPr lang="en-US" baseline="0" dirty="0" smtClean="0"/>
              <a:t> very quickly, so in software, that’s a plus….</a:t>
            </a:r>
          </a:p>
          <a:p>
            <a:pPr marL="228600" indent="-228600">
              <a:buAutoNum type="arabicPeriod"/>
            </a:pPr>
            <a:r>
              <a:rPr lang="en-US" baseline="0" dirty="0" smtClean="0"/>
              <a:t>Customers already use </a:t>
            </a:r>
            <a:r>
              <a:rPr lang="en-US" baseline="0" dirty="0" err="1" smtClean="0"/>
              <a:t>git</a:t>
            </a:r>
            <a:r>
              <a:rPr lang="en-US" baseline="0" dirty="0" smtClean="0"/>
              <a:t>, and can contribute without training, so we end up authoring in their comfort zone; they could never have contributed in our old comfort zone.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4902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dirty="0" smtClean="0"/>
              <a:t>,</a:t>
            </a:r>
            <a:r>
              <a:rPr lang="en-US" baseline="0" dirty="0" smtClean="0"/>
              <a:t> however, DOES enable anyone to be working on the same file at the same time. Turns out humans like “locking” files, so they can avoid collisions with the one or perhaps two other people who might be collaborating on that file. That was when we had 100 or more writers and maybe 120 reviewers. Now we have on the order of 900 writers – collisions happen all the time when locking. </a:t>
            </a:r>
          </a:p>
          <a:p>
            <a:endParaRPr lang="en-US" baseline="0" dirty="0" smtClean="0"/>
          </a:p>
          <a:p>
            <a:r>
              <a:rPr lang="en-US" baseline="0" dirty="0" smtClean="0"/>
              <a:t>But it turns out that this doesn’t matter because **most** changes occur in different parts of the file, so merging is easy, even if six people are working on it at once. However, they occur, and you need someone to be the merger – to make the final decision about who wins with a file. This requires the person merging to know the file, know the people, and know the subject matter. </a:t>
            </a:r>
          </a:p>
          <a:p>
            <a:endParaRPr lang="en-US" baseline="0" dirty="0" smtClean="0"/>
          </a:p>
          <a:p>
            <a:r>
              <a:rPr lang="en-US" baseline="0" dirty="0" smtClean="0"/>
              <a:t>THIS DOES NOT SCALE from the 100 writers we had before to the 900ish we have now.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64364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In the beginning the writers didn’t have enough knowledge of </a:t>
            </a:r>
            <a:r>
              <a:rPr lang="en-US" baseline="0" dirty="0" err="1" smtClean="0"/>
              <a:t>git</a:t>
            </a:r>
            <a:r>
              <a:rPr lang="en-US" baseline="0" dirty="0" smtClean="0"/>
              <a:t> to avoid mistakes, so had to get dedicated staff, but…</a:t>
            </a:r>
          </a:p>
          <a:p>
            <a:pPr marL="228600" indent="-228600">
              <a:buAutoNum type="arabicPeriod"/>
            </a:pPr>
            <a:r>
              <a:rPr lang="en-US" baseline="0" dirty="0" smtClean="0"/>
              <a:t>…even they could not handle the merge load without making mistakes, plus now contributors are committing all over the world, at all hours, so….</a:t>
            </a:r>
          </a:p>
          <a:p>
            <a:pPr marL="228600" indent="-228600">
              <a:buAutoNum type="arabicPeriod"/>
            </a:pPr>
            <a:r>
              <a:rPr lang="en-US" baseline="0" dirty="0" smtClean="0"/>
              <a:t>…automated validation removed 80% of contribution approvals, enabling smaller, more trained staff to focus on getting the files merged with higher confidence…</a:t>
            </a:r>
          </a:p>
          <a:p>
            <a:pPr marL="228600" indent="-228600">
              <a:buAutoNum type="arabicPeriod"/>
            </a:pPr>
            <a:r>
              <a:rPr lang="en-US" baseline="0" dirty="0" smtClean="0"/>
              <a:t>…and with more knowledge how to recover from mistakes.</a:t>
            </a:r>
          </a:p>
          <a:p>
            <a:pPr marL="228600" indent="-228600">
              <a:buAutoNum type="arabicPeriod"/>
            </a:pPr>
            <a:r>
              <a:rPr lang="en-US" baseline="0" dirty="0" smtClean="0"/>
              <a:t>Demo of do-not-merge tags? Validation?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80308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nSpc>
                <a:spcPct val="150000"/>
              </a:lnSpc>
            </a:pPr>
            <a:r>
              <a:rPr lang="en-US" sz="2800" dirty="0" smtClean="0"/>
              <a:t>ONLY open-source collaboration will work. Why?</a:t>
            </a:r>
          </a:p>
          <a:p>
            <a:pPr lvl="1"/>
            <a:r>
              <a:rPr lang="en-US" sz="1600" dirty="0" smtClean="0"/>
              <a:t>Closed source collaboration, with the same tools, does expand the knowledge base and supports more content, faster, but…</a:t>
            </a:r>
          </a:p>
          <a:p>
            <a:pPr lvl="1"/>
            <a:r>
              <a:rPr lang="en-US" sz="1600" dirty="0" smtClean="0"/>
              <a:t>It will never match the growth in customers for worldwide businesses; in addition, it…</a:t>
            </a:r>
          </a:p>
          <a:p>
            <a:pPr lvl="1"/>
            <a:r>
              <a:rPr lang="en-US" sz="1600" dirty="0" smtClean="0"/>
              <a:t>Prevents customer intelligence from being applied. At scale, customers always know more and have more time and energy.</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9/30/15 6:42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18640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are not necessarily</a:t>
            </a:r>
            <a:r>
              <a:rPr lang="en-US" baseline="0" dirty="0" smtClean="0"/>
              <a:t> intuitive. Think about it; it’s a consequence of embracing scale. In the past, who didn’t get bonuses for trying to write ten things, but actually cramming in 14? This creates the sense that you can stretch, you can do it. </a:t>
            </a:r>
          </a:p>
          <a:p>
            <a:endParaRPr lang="en-US" baseline="0" dirty="0" smtClean="0"/>
          </a:p>
          <a:p>
            <a:r>
              <a:rPr lang="en-US" baseline="0" dirty="0" smtClean="0"/>
              <a:t>And the best of us can; but you cannot always hire the best, and even if you do, for a short while, remember that eventually even they will reach the point where they cannot </a:t>
            </a:r>
            <a:r>
              <a:rPr lang="en-US" baseline="0" dirty="0" err="1" smtClean="0"/>
              <a:t>overacheive</a:t>
            </a:r>
            <a:r>
              <a:rPr lang="en-US" baseline="0" dirty="0" smtClean="0"/>
              <a:t> without destroying the quality that made them the best. Your business will have hired the best, and forced them to be subpar, simply by pushing more until they could not.</a:t>
            </a:r>
          </a:p>
          <a:p>
            <a:endParaRPr lang="en-US" baseline="0" dirty="0" smtClean="0"/>
          </a:p>
          <a:p>
            <a:r>
              <a:rPr lang="en-US" baseline="0" dirty="0" smtClean="0"/>
              <a:t>Saying no and then destroying topics forces the company to pay even more attention to the customers’ needs. There is no way around it: a destroyed topic that creates a customer complaint applies </a:t>
            </a:r>
            <a:r>
              <a:rPr lang="en-US" baseline="0" dirty="0" err="1" smtClean="0"/>
              <a:t>energe</a:t>
            </a:r>
            <a:r>
              <a:rPr lang="en-US" baseline="0" dirty="0" smtClean="0"/>
              <a:t> EXACTLY where the customer wants it. Once the practice is established, there is no longer any attenuation of attention to topics: when the deletion period approaches, collaborating writers pay attention.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39053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8103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42705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get CI/CD</a:t>
            </a:r>
            <a:r>
              <a:rPr lang="en-US" baseline="0" dirty="0" smtClean="0"/>
              <a:t> with staging right now; but we still go live 2-6 times a day. Ultimately, if the writer is happy, they should be able to push live from staging. This one requires a lot of trust. </a:t>
            </a:r>
            <a:r>
              <a:rPr lang="en-US" baseline="0" dirty="0" smtClean="0">
                <a:sym typeface="Wingdings"/>
              </a:rPr>
              <a:t></a:t>
            </a:r>
          </a:p>
          <a:p>
            <a:endParaRPr lang="en-US" baseline="0" dirty="0" smtClean="0">
              <a:sym typeface="Wingdings"/>
            </a:endParaRPr>
          </a:p>
          <a:p>
            <a:r>
              <a:rPr lang="en-US" baseline="0" dirty="0" smtClean="0">
                <a:sym typeface="Wingdings"/>
              </a:rPr>
              <a:t>Reference is one of the main test cases here, because it’s really the only clear case in which structured authoring is a REAL boon. </a:t>
            </a:r>
            <a:r>
              <a:rPr lang="en-US" baseline="0" smtClean="0">
                <a:sym typeface="Wingdings"/>
              </a:rPr>
              <a:t>It’s a boon, but not as much as you’d think over markdown, given the toolset.</a:t>
            </a:r>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9/30/15 7:36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611285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9/30/15 6:42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96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give you an idea of scale….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4349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515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2716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7440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are the “theoretically</a:t>
            </a:r>
            <a:r>
              <a:rPr lang="en-US" baseline="0" dirty="0" smtClean="0"/>
              <a:t> endless supply of authors”? </a:t>
            </a:r>
            <a:r>
              <a:rPr lang="en-US" baseline="0" dirty="0" err="1" smtClean="0"/>
              <a:t>Hmmmmmmmm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2905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4004700" cy="6994526"/>
          </a:xfrm>
          <a:prstGeom prst="rect">
            <a:avLst/>
          </a:prstGeom>
        </p:spPr>
      </p:pic>
      <p:sp>
        <p:nvSpPr>
          <p:cNvPr id="5" name="Rectangle 4"/>
          <p:cNvSpPr/>
          <p:nvPr userDrawn="1"/>
        </p:nvSpPr>
        <p:spPr bwMode="auto">
          <a:xfrm>
            <a:off x="0" y="0"/>
            <a:ext cx="3292189" cy="6994525"/>
          </a:xfrm>
          <a:prstGeom prst="rect">
            <a:avLst/>
          </a:prstGeom>
          <a:gradFill>
            <a:gsLst>
              <a:gs pos="85366">
                <a:schemeClr val="bg1">
                  <a:alpha val="0"/>
                </a:schemeClr>
              </a:gs>
              <a:gs pos="50000">
                <a:schemeClr val="bg1">
                  <a:alpha val="2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044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5366">
                      <a:schemeClr val="bg1"/>
                    </a:gs>
                    <a:gs pos="50000">
                      <a:schemeClr val="bg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85366">
                      <a:schemeClr val="bg1"/>
                    </a:gs>
                    <a:gs pos="50000">
                      <a:schemeClr val="bg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589" y="488164"/>
            <a:ext cx="1645920" cy="353591"/>
          </a:xfrm>
          <a:prstGeom prst="rect">
            <a:avLst/>
          </a:prstGeom>
        </p:spPr>
      </p:pic>
    </p:spTree>
    <p:extLst>
      <p:ext uri="{BB962C8B-B14F-4D97-AF65-F5344CB8AC3E}">
        <p14:creationId xmlns:p14="http://schemas.microsoft.com/office/powerpoint/2010/main" val="21616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16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Layout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94643">
                      <a:schemeClr val="tx1"/>
                    </a:gs>
                    <a:gs pos="33000">
                      <a:schemeClr val="tx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94643">
                      <a:schemeClr val="tx1"/>
                    </a:gs>
                    <a:gs pos="3300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62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089" cy="6994525"/>
          </a:xfrm>
          <a:prstGeom prst="rect">
            <a:avLst/>
          </a:prstGeom>
        </p:spPr>
      </p:pic>
      <p:sp>
        <p:nvSpPr>
          <p:cNvPr id="11" name="Rectangle 10"/>
          <p:cNvSpPr/>
          <p:nvPr userDrawn="1"/>
        </p:nvSpPr>
        <p:spPr bwMode="auto">
          <a:xfrm>
            <a:off x="1" y="-1"/>
            <a:ext cx="5395285" cy="6994525"/>
          </a:xfrm>
          <a:prstGeom prst="rect">
            <a:avLst/>
          </a:prstGeom>
          <a:gradFill>
            <a:gsLst>
              <a:gs pos="15854">
                <a:srgbClr val="476D65">
                  <a:alpha val="38000"/>
                </a:srgbClr>
              </a:gs>
              <a:gs pos="77000">
                <a:srgbClr val="476D65">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87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hoto Layout 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9" t="37191" r="25922" b="491"/>
          <a:stretch/>
        </p:blipFill>
        <p:spPr>
          <a:xfrm>
            <a:off x="0" y="0"/>
            <a:ext cx="12436475" cy="6994525"/>
          </a:xfrm>
          <a:prstGeom prst="rect">
            <a:avLst/>
          </a:prstGeom>
        </p:spPr>
      </p:pic>
      <p:sp>
        <p:nvSpPr>
          <p:cNvPr id="2" name="Rectangle 1"/>
          <p:cNvSpPr/>
          <p:nvPr userDrawn="1"/>
        </p:nvSpPr>
        <p:spPr bwMode="auto">
          <a:xfrm>
            <a:off x="274638" y="2125663"/>
            <a:ext cx="7315200" cy="3659182"/>
          </a:xfrm>
          <a:prstGeom prst="rect">
            <a:avLst/>
          </a:prstGeom>
          <a:solidFill>
            <a:schemeClr val="bg1">
              <a:alpha val="73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7313297" cy="1830388"/>
          </a:xfrm>
          <a:noFill/>
        </p:spPr>
        <p:txBody>
          <a:bodyPr lIns="146304" tIns="109728" rIns="146304" bIns="109728">
            <a:noAutofit/>
          </a:bodyPr>
          <a:lstStyle>
            <a:lvl1pPr marL="0" indent="0">
              <a:spcBef>
                <a:spcPts val="0"/>
              </a:spcBef>
              <a:buNone/>
              <a:defRPr sz="3200" spc="0" baseline="0">
                <a:gradFill>
                  <a:gsLst>
                    <a:gs pos="5000">
                      <a:schemeClr val="tx1"/>
                    </a:gs>
                    <a:gs pos="55000">
                      <a:schemeClr val="tx1"/>
                    </a:gs>
                  </a:gsLst>
                  <a:lin ang="5400000" scaled="0"/>
                </a:gradFill>
                <a:latin typeface="+mj-lt"/>
              </a:defRPr>
            </a:lvl1pPr>
          </a:lstStyle>
          <a:p>
            <a:pPr lvl="0"/>
            <a:r>
              <a:rPr lang="en-US" dirty="0" smtClean="0"/>
              <a:t>Speaker Name</a:t>
            </a:r>
          </a:p>
          <a:p>
            <a:pPr lvl="0"/>
            <a:r>
              <a:rPr lang="en-US" dirty="0" smtClean="0"/>
              <a:t>Title</a:t>
            </a:r>
          </a:p>
          <a:p>
            <a:pPr lvl="0"/>
            <a:r>
              <a:rPr lang="en-US" dirty="0" smtClean="0"/>
              <a:t>Microsoft IT</a:t>
            </a:r>
          </a:p>
        </p:txBody>
      </p:sp>
      <p:sp>
        <p:nvSpPr>
          <p:cNvPr id="7" name="Title 1"/>
          <p:cNvSpPr>
            <a:spLocks noGrp="1"/>
          </p:cNvSpPr>
          <p:nvPr>
            <p:ph type="title" hasCustomPrompt="1"/>
          </p:nvPr>
        </p:nvSpPr>
        <p:spPr>
          <a:xfrm>
            <a:off x="274702" y="2117165"/>
            <a:ext cx="7315135" cy="1837298"/>
          </a:xfrm>
          <a:noFill/>
        </p:spPr>
        <p:txBody>
          <a:bodyPr lIns="146304" tIns="91440" rIns="146304" bIns="91440" anchor="t" anchorCtr="0"/>
          <a:lstStyle>
            <a:lvl1pPr>
              <a:defRPr sz="5400" spc="-100" baseline="0">
                <a:gradFill>
                  <a:gsLst>
                    <a:gs pos="1250">
                      <a:schemeClr val="tx1"/>
                    </a:gs>
                    <a:gs pos="78000">
                      <a:schemeClr val="tx1"/>
                    </a:gs>
                  </a:gsLst>
                  <a:lin ang="5400000" scaled="0"/>
                </a:gradFill>
              </a:defRPr>
            </a:lvl1pPr>
          </a:lstStyle>
          <a:p>
            <a:r>
              <a:rPr lang="en-US" dirty="0" smtClean="0"/>
              <a:t>Presentation title</a:t>
            </a:r>
            <a:br>
              <a:rPr lang="en-US" dirty="0" smtClean="0"/>
            </a:br>
            <a:r>
              <a:rPr lang="en-US" dirty="0" smtClean="0"/>
              <a:t>goes here</a:t>
            </a:r>
            <a:endParaRPr lang="en-US" dirty="0"/>
          </a:p>
        </p:txBody>
      </p:sp>
      <p:grpSp>
        <p:nvGrpSpPr>
          <p:cNvPr id="14" name="Group 13"/>
          <p:cNvGrpSpPr>
            <a:grpSpLocks noChangeAspect="1"/>
          </p:cNvGrpSpPr>
          <p:nvPr userDrawn="1"/>
        </p:nvGrpSpPr>
        <p:grpSpPr bwMode="black">
          <a:xfrm>
            <a:off x="457200" y="477776"/>
            <a:ext cx="1646238" cy="353427"/>
            <a:chOff x="457200" y="1643393"/>
            <a:chExt cx="4492753" cy="964540"/>
          </a:xfrm>
        </p:grpSpPr>
        <p:pic>
          <p:nvPicPr>
            <p:cNvPr id="15" name="Picture 14"/>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925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hoto Layout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7"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16071">
                      <a:schemeClr val="tx1"/>
                    </a:gs>
                    <a:gs pos="37000">
                      <a:schemeClr val="tx1"/>
                    </a:gs>
                  </a:gsLst>
                  <a:lin ang="5400000" scaled="0"/>
                </a:gradFill>
              </a:defRPr>
            </a:lvl1pPr>
          </a:lstStyle>
          <a:p>
            <a:r>
              <a:rPr lang="en-US" dirty="0" smtClean="0"/>
              <a:t>Presentation title</a:t>
            </a:r>
            <a:endParaRPr lang="en-US" dirty="0"/>
          </a:p>
        </p:txBody>
      </p:sp>
      <p:sp>
        <p:nvSpPr>
          <p:cNvPr id="12" name="Right Triangle 11"/>
          <p:cNvSpPr/>
          <p:nvPr userDrawn="1"/>
        </p:nvSpPr>
        <p:spPr bwMode="auto">
          <a:xfrm>
            <a:off x="0" y="4648200"/>
            <a:ext cx="5981700" cy="2346325"/>
          </a:xfrm>
          <a:prstGeom prst="rtTriangle">
            <a:avLst/>
          </a:prstGeom>
          <a:gradFill>
            <a:gsLst>
              <a:gs pos="12000">
                <a:schemeClr val="tx1">
                  <a:lumMod val="50000"/>
                  <a:alpha val="60000"/>
                </a:schemeClr>
              </a:gs>
              <a:gs pos="45000">
                <a:schemeClr val="tx1">
                  <a:lumMod val="50000"/>
                  <a:alpha val="0"/>
                </a:schemeClr>
              </a:gs>
            </a:gsLst>
            <a:lin ang="18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75000">
                      <a:schemeClr val="tx1"/>
                    </a:gs>
                    <a:gs pos="51000">
                      <a:schemeClr val="tx1"/>
                    </a:gs>
                  </a:gsLst>
                  <a:lin ang="5400000" scaled="0"/>
                </a:gradFill>
                <a:latin typeface="+mj-lt"/>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8744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6" name="Group 5"/>
          <p:cNvGrpSpPr>
            <a:grpSpLocks noChangeAspect="1"/>
          </p:cNvGrpSpPr>
          <p:nvPr userDrawn="1"/>
        </p:nvGrpSpPr>
        <p:grpSpPr bwMode="black">
          <a:xfrm>
            <a:off x="457200" y="477776"/>
            <a:ext cx="1646238" cy="353427"/>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71" r:id="rId3"/>
    <p:sldLayoutId id="2147484272" r:id="rId4"/>
    <p:sldLayoutId id="2147484273" r:id="rId5"/>
    <p:sldLayoutId id="2147484274" r:id="rId6"/>
    <p:sldLayoutId id="2147484236" r:id="rId7"/>
    <p:sldLayoutId id="2147484240" r:id="rId8"/>
    <p:sldLayoutId id="2147484241" r:id="rId9"/>
    <p:sldLayoutId id="2147484244" r:id="rId10"/>
    <p:sldLayoutId id="2147484245" r:id="rId11"/>
    <p:sldLayoutId id="2147484247" r:id="rId12"/>
    <p:sldLayoutId id="2147484249" r:id="rId13"/>
    <p:sldLayoutId id="2147484250" r:id="rId14"/>
    <p:sldLayoutId id="2147484264" r:id="rId15"/>
    <p:sldLayoutId id="2147484251" r:id="rId16"/>
    <p:sldLayoutId id="2147484252" r:id="rId17"/>
    <p:sldLayoutId id="2147484253" r:id="rId18"/>
    <p:sldLayoutId id="2147484254" r:id="rId19"/>
    <p:sldLayoutId id="2147484256" r:id="rId20"/>
    <p:sldLayoutId id="2147484257" r:id="rId21"/>
    <p:sldLayoutId id="2147484258" r:id="rId22"/>
    <p:sldLayoutId id="2147484259" r:id="rId23"/>
    <p:sldLayoutId id="2147484268" r:id="rId24"/>
    <p:sldLayoutId id="2147484260" r:id="rId25"/>
    <p:sldLayoutId id="2147484261" r:id="rId26"/>
    <p:sldLayoutId id="214748426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ralph.squillace@microsoft.com" TargetMode="External"/><Relationship Id="rId3" Type="http://schemas.openxmlformats.org/officeDocument/2006/relationships/hyperlink" Target="https://github.com/squillace/presentations/idw2015/"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hyperlink" Target="https://azure.com/" TargetMode="External"/><Relationship Id="rId4" Type="http://schemas.openxmlformats.org/officeDocument/2006/relationships/hyperlink" Target="https://github.com/" TargetMode="External"/><Relationship Id="rId5" Type="http://schemas.openxmlformats.org/officeDocument/2006/relationships/hyperlink" Target="https://github.com/azure/azure-content" TargetMode="External"/><Relationship Id="rId6"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63205"/>
            <a:ext cx="11385617" cy="1828786"/>
          </a:xfrm>
        </p:spPr>
        <p:txBody>
          <a:bodyPr/>
          <a:lstStyle/>
          <a:p>
            <a:r>
              <a:rPr lang="en-US" b="1" dirty="0"/>
              <a:t>Open </a:t>
            </a:r>
            <a:r>
              <a:rPr lang="en-US" b="1" dirty="0" smtClean="0"/>
              <a:t>authoring in Microsoft Azure: </a:t>
            </a:r>
            <a:r>
              <a:rPr lang="en-US" b="1" dirty="0" smtClean="0"/>
              <a:t/>
            </a:r>
            <a:br>
              <a:rPr lang="en-US" b="1" dirty="0" smtClean="0"/>
            </a:br>
            <a:r>
              <a:rPr lang="en-US" b="1" dirty="0" smtClean="0"/>
              <a:t>Content </a:t>
            </a:r>
            <a:r>
              <a:rPr lang="en-US" b="1" dirty="0"/>
              <a:t>collaboration across disciplines</a:t>
            </a:r>
            <a:r>
              <a:rPr lang="en-US" dirty="0"/>
              <a:t/>
            </a:r>
            <a:br>
              <a:rPr lang="en-US" dirty="0"/>
            </a:br>
            <a:endParaRPr lang="en-US" dirty="0"/>
          </a:p>
        </p:txBody>
      </p:sp>
      <p:sp>
        <p:nvSpPr>
          <p:cNvPr id="5" name="Text Placeholder 4"/>
          <p:cNvSpPr>
            <a:spLocks noGrp="1"/>
          </p:cNvSpPr>
          <p:nvPr>
            <p:ph type="body" sz="quarter" idx="12"/>
          </p:nvPr>
        </p:nvSpPr>
        <p:spPr>
          <a:xfrm>
            <a:off x="274701" y="3955786"/>
            <a:ext cx="10109814" cy="1828007"/>
          </a:xfrm>
        </p:spPr>
        <p:txBody>
          <a:bodyPr/>
          <a:lstStyle/>
          <a:p>
            <a:r>
              <a:rPr lang="en-US" dirty="0" smtClean="0"/>
              <a:t>Ralph </a:t>
            </a:r>
            <a:r>
              <a:rPr lang="en-US" dirty="0" err="1" smtClean="0"/>
              <a:t>Squillace</a:t>
            </a:r>
            <a:endParaRPr lang="en-US" dirty="0" smtClean="0"/>
          </a:p>
          <a:p>
            <a:r>
              <a:rPr lang="en-US" dirty="0" smtClean="0">
                <a:hlinkClick r:id="rId2"/>
              </a:rPr>
              <a:t>ralph.squillace@microsoft.com</a:t>
            </a:r>
            <a:r>
              <a:rPr lang="en-US" dirty="0" smtClean="0"/>
              <a:t>; @</a:t>
            </a:r>
            <a:r>
              <a:rPr lang="en-US" dirty="0" err="1" smtClean="0"/>
              <a:t>ralph_squillace</a:t>
            </a:r>
            <a:endParaRPr lang="en-US" dirty="0" smtClean="0"/>
          </a:p>
          <a:p>
            <a:r>
              <a:rPr lang="en-US" dirty="0" smtClean="0"/>
              <a:t>Deck: </a:t>
            </a:r>
            <a:r>
              <a:rPr lang="en-US" dirty="0" smtClean="0">
                <a:hlinkClick r:id="rId3"/>
              </a:rPr>
              <a:t>https://github.com/squillace/presentations/idw2015/</a:t>
            </a:r>
            <a:r>
              <a:rPr lang="en-US" dirty="0" smtClean="0"/>
              <a:t> </a:t>
            </a:r>
          </a:p>
          <a:p>
            <a:r>
              <a:rPr lang="en-US" dirty="0" smtClean="0"/>
              <a:t>Senior (means “old”) Content Developer (What?)</a:t>
            </a:r>
          </a:p>
          <a:p>
            <a:r>
              <a:rPr lang="en-US" dirty="0" smtClean="0"/>
              <a:t>Microsoft Cloud + Enterprise (must be large)</a:t>
            </a:r>
            <a:endParaRPr lang="en-US" dirty="0"/>
          </a:p>
        </p:txBody>
      </p:sp>
    </p:spTree>
    <p:extLst>
      <p:ext uri="{BB962C8B-B14F-4D97-AF65-F5344CB8AC3E}">
        <p14:creationId xmlns:p14="http://schemas.microsoft.com/office/powerpoint/2010/main" val="343189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5887" y="1306318"/>
            <a:ext cx="11889564" cy="1384843"/>
          </a:xfrm>
        </p:spPr>
        <p:txBody>
          <a:bodyPr/>
          <a:lstStyle/>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rPr>
              <a:t>Every participant</a:t>
            </a:r>
            <a:r>
              <a:rPr kumimoji="0" lang="en-US" sz="4000" b="0" i="0" u="none" strike="noStrike" kern="1200" cap="none" spc="0" normalizeH="0" noProof="0" dirty="0" smtClean="0">
                <a:ln>
                  <a:noFill/>
                </a:ln>
                <a:gradFill>
                  <a:gsLst>
                    <a:gs pos="1250">
                      <a:srgbClr val="FFFFFF"/>
                    </a:gs>
                    <a:gs pos="100000">
                      <a:srgbClr val="FFFFFF"/>
                    </a:gs>
                  </a:gsLst>
                  <a:lin ang="5400000" scaled="0"/>
                </a:gradFill>
                <a:effectLst/>
                <a:uLnTx/>
                <a:uFillTx/>
                <a:latin typeface="Segoe UI"/>
                <a:ea typeface=""/>
                <a:cs typeface=""/>
              </a:rPr>
              <a:t> had to learn our tools to collaborate. That doesn’t scale.</a:t>
            </a:r>
            <a:endPar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endParaRPr>
          </a:p>
        </p:txBody>
      </p:sp>
    </p:spTree>
    <p:extLst>
      <p:ext uri="{BB962C8B-B14F-4D97-AF65-F5344CB8AC3E}">
        <p14:creationId xmlns:p14="http://schemas.microsoft.com/office/powerpoint/2010/main" val="200567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
        <p:nvSpPr>
          <p:cNvPr id="2" name="TextBox 1"/>
          <p:cNvSpPr txBox="1"/>
          <p:nvPr/>
        </p:nvSpPr>
        <p:spPr>
          <a:xfrm>
            <a:off x="536510" y="377890"/>
            <a:ext cx="38208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note this again….</a:t>
            </a:r>
          </a:p>
        </p:txBody>
      </p:sp>
    </p:spTree>
    <p:extLst>
      <p:ext uri="{BB962C8B-B14F-4D97-AF65-F5344CB8AC3E}">
        <p14:creationId xmlns:p14="http://schemas.microsoft.com/office/powerpoint/2010/main" val="16649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2317022" cy="917575"/>
          </a:xfrm>
        </p:spPr>
        <p:txBody>
          <a:bodyPr/>
          <a:lstStyle/>
          <a:p>
            <a:r>
              <a:rPr lang="en-US" dirty="0" smtClean="0"/>
              <a:t>Digression: </a:t>
            </a:r>
            <a:r>
              <a:rPr lang="en-US" dirty="0" err="1" smtClean="0"/>
              <a:t>Opensource</a:t>
            </a:r>
            <a:r>
              <a:rPr lang="en-US" dirty="0" smtClean="0"/>
              <a:t> and Information Scale-out	</a:t>
            </a:r>
            <a:endParaRPr lang="en-US" dirty="0"/>
          </a:p>
        </p:txBody>
      </p:sp>
      <p:sp>
        <p:nvSpPr>
          <p:cNvPr id="6" name="Text Placeholder 5"/>
          <p:cNvSpPr>
            <a:spLocks noGrp="1"/>
          </p:cNvSpPr>
          <p:nvPr>
            <p:ph type="body" sz="quarter" idx="10"/>
          </p:nvPr>
        </p:nvSpPr>
        <p:spPr>
          <a:xfrm>
            <a:off x="274639" y="1212850"/>
            <a:ext cx="11887200" cy="627864"/>
          </a:xfrm>
        </p:spPr>
        <p:txBody>
          <a:bodyPr/>
          <a:lstStyle/>
          <a:p>
            <a:pPr marL="571500" indent="-571500">
              <a:buFont typeface="Arial" charset="0"/>
              <a:buChar char="•"/>
            </a:pPr>
            <a:r>
              <a:rPr lang="en-US" sz="3200" dirty="0" smtClean="0"/>
              <a:t>Example: </a:t>
            </a:r>
            <a:r>
              <a:rPr lang="en-US" sz="3200" dirty="0" err="1" smtClean="0"/>
              <a:t>medium.com</a:t>
            </a:r>
            <a:endParaRPr lang="en-US" sz="32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950" y="2235208"/>
            <a:ext cx="10058400" cy="3828681"/>
          </a:xfrm>
          <a:prstGeom prst="rect">
            <a:avLst/>
          </a:prstGeom>
        </p:spPr>
      </p:pic>
      <p:sp>
        <p:nvSpPr>
          <p:cNvPr id="4" name="TextBox 3"/>
          <p:cNvSpPr txBox="1"/>
          <p:nvPr/>
        </p:nvSpPr>
        <p:spPr>
          <a:xfrm>
            <a:off x="1538938" y="2235208"/>
            <a:ext cx="9274629" cy="3576364"/>
          </a:xfrm>
          <a:prstGeom prst="rect">
            <a:avLst/>
          </a:prstGeom>
          <a:noFill/>
        </p:spPr>
        <p:txBody>
          <a:bodyPr wrap="square" lIns="182880" tIns="146304" rIns="182880" bIns="146304" rtlCol="0">
            <a:spAutoFit/>
          </a:bodyPr>
          <a:lstStyle/>
          <a:p>
            <a:r>
              <a:rPr lang="en-US" sz="2000" dirty="0"/>
              <a:t>…I believe [Medium’s] goal is to collate…. If the company can get the long tail to publish on their platform… a massive amount of really crappy posts… a not-insignificant number of really compelling pieces… from a theoretically endless supply of authors… if edited and curated properly… a very compelling stream of content…. </a:t>
            </a:r>
            <a:endParaRPr lang="en-US" sz="2000" dirty="0" smtClean="0"/>
          </a:p>
          <a:p>
            <a:endParaRPr lang="en-US" sz="2000" dirty="0"/>
          </a:p>
          <a:p>
            <a:r>
              <a:rPr lang="en-US" sz="2000" dirty="0"/>
              <a:t>That’s part one: the other part is… </a:t>
            </a:r>
            <a:r>
              <a:rPr lang="en-US" sz="2000" dirty="0" smtClean="0"/>
              <a:t>efficiently </a:t>
            </a:r>
            <a:r>
              <a:rPr lang="en-US" sz="2000" dirty="0"/>
              <a:t>done at scale…. </a:t>
            </a:r>
            <a:r>
              <a:rPr lang="en-US" sz="2000" dirty="0" smtClean="0"/>
              <a:t>A </a:t>
            </a:r>
            <a:r>
              <a:rPr lang="en-US" sz="2000" dirty="0"/>
              <a:t>platform that handles everything but the writing could make this path much more accessible…. It’s a vision I’m really excited about, particular the last segment</a:t>
            </a:r>
            <a:r>
              <a:rPr lang="en-US" sz="2000" dirty="0" smtClean="0"/>
              <a:t>….</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	</a:t>
            </a:r>
            <a:r>
              <a:rPr lang="en-US" sz="1600" dirty="0" smtClean="0"/>
              <a:t>https</a:t>
            </a:r>
            <a:r>
              <a:rPr lang="en-US" sz="1600" dirty="0"/>
              <a:t>://</a:t>
            </a:r>
            <a:r>
              <a:rPr lang="en-US" sz="1600" dirty="0" err="1"/>
              <a:t>stratechery.com</a:t>
            </a:r>
            <a:r>
              <a:rPr lang="en-US" sz="1600" dirty="0"/>
              <a:t>/2015/what-is-medium-doing-</a:t>
            </a:r>
            <a:r>
              <a:rPr lang="en-US" sz="1600" dirty="0" err="1"/>
              <a:t>facebook</a:t>
            </a:r>
            <a:r>
              <a:rPr lang="en-US" sz="1600" dirty="0"/>
              <a:t>-updates-notes/</a:t>
            </a:r>
          </a:p>
          <a:p>
            <a:pPr>
              <a:lnSpc>
                <a:spcPct val="90000"/>
              </a:lnSpc>
              <a:spcAft>
                <a:spcPts val="600"/>
              </a:spcAft>
            </a:pPr>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891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98762"/>
          </a:xfrm>
        </p:spPr>
        <p:txBody>
          <a:bodyPr/>
          <a:lstStyle/>
          <a:p>
            <a:r>
              <a:rPr lang="en-US" sz="6600" dirty="0" smtClean="0"/>
              <a:t>What we’re doing with </a:t>
            </a:r>
            <a:r>
              <a:rPr lang="en-US" sz="6600" dirty="0" err="1" smtClean="0"/>
              <a:t>azure.com</a:t>
            </a:r>
            <a:endParaRPr lang="en-US" sz="6600" dirty="0"/>
          </a:p>
        </p:txBody>
      </p:sp>
    </p:spTree>
    <p:extLst>
      <p:ext uri="{BB962C8B-B14F-4D97-AF65-F5344CB8AC3E}">
        <p14:creationId xmlns:p14="http://schemas.microsoft.com/office/powerpoint/2010/main" val="137468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Embrace the best and run harder</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Windows-only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Structured XML  </a:t>
            </a:r>
            <a:r>
              <a:rPr lang="en-US" sz="2400" dirty="0" smtClean="0">
                <a:gradFill>
                  <a:gsLst>
                    <a:gs pos="2917">
                      <a:schemeClr val="tx1"/>
                    </a:gs>
                    <a:gs pos="30000">
                      <a:schemeClr val="tx1"/>
                    </a:gs>
                  </a:gsLst>
                  <a:lin ang="5400000" scaled="0"/>
                </a:gradFill>
                <a:sym typeface="Wingdings"/>
              </a:rPr>
              <a:t>  markdown</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Custom Word-based authoring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Internal data center and source-control  </a:t>
            </a:r>
            <a:r>
              <a:rPr lang="en-US" sz="2400" dirty="0" smtClean="0">
                <a:gradFill>
                  <a:gsLst>
                    <a:gs pos="2917">
                      <a:schemeClr val="tx1"/>
                    </a:gs>
                    <a:gs pos="30000">
                      <a:schemeClr val="tx1"/>
                    </a:gs>
                  </a:gsLst>
                  <a:lin ang="5400000" scaled="0"/>
                </a:gradFill>
                <a:sym typeface="Wingdings"/>
              </a:rPr>
              <a:t>  https://</a:t>
            </a:r>
            <a:r>
              <a:rPr lang="en-US" sz="2400" dirty="0" err="1" smtClean="0">
                <a:gradFill>
                  <a:gsLst>
                    <a:gs pos="2917">
                      <a:schemeClr val="tx1"/>
                    </a:gs>
                    <a:gs pos="30000">
                      <a:schemeClr val="tx1"/>
                    </a:gs>
                  </a:gsLst>
                  <a:lin ang="5400000" scaled="0"/>
                </a:gradFill>
                <a:sym typeface="Wingdings"/>
              </a:rPr>
              <a:t>github.com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Automated validation    different automated validation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Monthly freezes, builds  </a:t>
            </a:r>
            <a:r>
              <a:rPr lang="en-US" sz="2400" dirty="0" smtClean="0">
                <a:gradFill>
                  <a:gsLst>
                    <a:gs pos="2917">
                      <a:schemeClr val="tx1"/>
                    </a:gs>
                    <a:gs pos="30000">
                      <a:schemeClr val="tx1"/>
                    </a:gs>
                  </a:gsLst>
                  <a:lin ang="5400000" scaled="0"/>
                </a:gradFill>
                <a:sym typeface="Wingdings"/>
              </a:rPr>
              <a:t>  instant staging, multiple daily publication</a:t>
            </a:r>
            <a:endParaRPr lang="en-US" sz="2400" dirty="0" smtClean="0">
              <a:gradFill>
                <a:gsLst>
                  <a:gs pos="2917">
                    <a:schemeClr val="tx1"/>
                  </a:gs>
                  <a:gs pos="30000">
                    <a:schemeClr val="tx1"/>
                  </a:gs>
                </a:gsLst>
                <a:lin ang="5400000" scaled="0"/>
              </a:gradFill>
            </a:endParaRP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22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1175338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Collaboration is required to match the growth of words</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Write documentation now directly with customers and go live</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Use the platforms of our customers: Linux and Mac, not just Windows</a:t>
            </a: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Data-driven support items become documentation, not “support”</a:t>
            </a:r>
          </a:p>
        </p:txBody>
      </p:sp>
      <p:sp>
        <p:nvSpPr>
          <p:cNvPr id="7" name="TextBox 6"/>
          <p:cNvSpPr txBox="1"/>
          <p:nvPr/>
        </p:nvSpPr>
        <p:spPr>
          <a:xfrm>
            <a:off x="609596" y="1189463"/>
            <a:ext cx="1033346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PMs, development, support, and field own formal articles on </a:t>
            </a:r>
            <a:r>
              <a:rPr lang="en-US" sz="2400" dirty="0" err="1" smtClean="0">
                <a:gradFill>
                  <a:gsLst>
                    <a:gs pos="2917">
                      <a:schemeClr val="tx1"/>
                    </a:gs>
                    <a:gs pos="30000">
                      <a:schemeClr val="tx1"/>
                    </a:gs>
                  </a:gsLst>
                  <a:lin ang="5400000" scaled="0"/>
                </a:gradFill>
              </a:rPr>
              <a:t>azure.com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Automation everywhere. EVERYWHERE. MORE. YESTERDAY.</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Weekly freshness reviews keep content accurate</a:t>
            </a: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Drive the change from the top</a:t>
            </a:r>
          </a:p>
        </p:txBody>
      </p:sp>
      <p:sp>
        <p:nvSpPr>
          <p:cNvPr id="5" name="TextBox 4"/>
          <p:cNvSpPr txBox="1"/>
          <p:nvPr/>
        </p:nvSpPr>
        <p:spPr>
          <a:xfrm>
            <a:off x="609599" y="1817327"/>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Hosted first two-day </a:t>
            </a:r>
            <a:r>
              <a:rPr lang="en-US" sz="2400" dirty="0" err="1" smtClean="0">
                <a:gradFill>
                  <a:gsLst>
                    <a:gs pos="2917">
                      <a:schemeClr val="tx1"/>
                    </a:gs>
                    <a:gs pos="30000">
                      <a:schemeClr val="tx1"/>
                    </a:gs>
                  </a:gsLst>
                  <a:lin ang="5400000" scaled="0"/>
                </a:gradFill>
              </a:rPr>
              <a:t>hackathon</a:t>
            </a:r>
            <a:r>
              <a:rPr lang="en-US" sz="2400" dirty="0" smtClean="0">
                <a:gradFill>
                  <a:gsLst>
                    <a:gs pos="2917">
                      <a:schemeClr val="tx1"/>
                    </a:gs>
                    <a:gs pos="30000">
                      <a:schemeClr val="tx1"/>
                    </a:gs>
                  </a:gsLst>
                  <a:lin ang="5400000" scaled="0"/>
                </a:gradFill>
              </a:rPr>
              <a:t> for documentation across all of Cloud and Enterprise: more than 500 people and all product groups in room</a:t>
            </a:r>
          </a:p>
        </p:txBody>
      </p:sp>
      <p:sp>
        <p:nvSpPr>
          <p:cNvPr id="6" name="TextBox 5"/>
          <p:cNvSpPr txBox="1"/>
          <p:nvPr/>
        </p:nvSpPr>
        <p:spPr>
          <a:xfrm>
            <a:off x="609593" y="2730900"/>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Regular “</a:t>
            </a: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for smaller and more focused needs (freshness, style, metadata)</a:t>
            </a:r>
          </a:p>
        </p:txBody>
      </p:sp>
      <p:sp>
        <p:nvSpPr>
          <p:cNvPr id="7" name="TextBox 6"/>
          <p:cNvSpPr txBox="1"/>
          <p:nvPr/>
        </p:nvSpPr>
        <p:spPr>
          <a:xfrm>
            <a:off x="609593"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Executive VP Scott Guthrie personally made it his mission</a:t>
            </a:r>
          </a:p>
        </p:txBody>
      </p:sp>
      <p:sp>
        <p:nvSpPr>
          <p:cNvPr id="9" name="TextBox 8"/>
          <p:cNvSpPr txBox="1"/>
          <p:nvPr/>
        </p:nvSpPr>
        <p:spPr>
          <a:xfrm>
            <a:off x="609593" y="379108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spreading across the company</a:t>
            </a:r>
          </a:p>
        </p:txBody>
      </p:sp>
    </p:spTree>
    <p:extLst>
      <p:ext uri="{BB962C8B-B14F-4D97-AF65-F5344CB8AC3E}">
        <p14:creationId xmlns:p14="http://schemas.microsoft.com/office/powerpoint/2010/main" val="12911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Automation everywhere</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on the client: link checking, metadata, check-in validation</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3"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in source control: CI, writer control, CD for staging</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Microsoft has made it a mission</a:t>
            </a:r>
          </a:p>
        </p:txBody>
      </p:sp>
      <p:sp>
        <p:nvSpPr>
          <p:cNvPr id="9" name="TextBox 8"/>
          <p:cNvSpPr txBox="1"/>
          <p:nvPr/>
        </p:nvSpPr>
        <p:spPr>
          <a:xfrm>
            <a:off x="609593"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in data collection: A|B testing, heat paths, sat/view </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1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Data tells you what to do</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topics relative to readers, of course.</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5"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clusters of views</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readers, of course.</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reader opinions – what do they vote and say?</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6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t>
            </a:r>
            <a:endParaRPr lang="en-US" dirty="0"/>
          </a:p>
        </p:txBody>
      </p:sp>
      <p:sp>
        <p:nvSpPr>
          <p:cNvPr id="3" name="Content Placeholder 2"/>
          <p:cNvSpPr>
            <a:spLocks noGrp="1"/>
          </p:cNvSpPr>
          <p:nvPr>
            <p:ph idx="4294967295"/>
          </p:nvPr>
        </p:nvSpPr>
        <p:spPr>
          <a:xfrm>
            <a:off x="855767" y="1292206"/>
            <a:ext cx="11179269" cy="5007724"/>
          </a:xfrm>
          <a:prstGeom prst="rect">
            <a:avLst/>
          </a:prstGeom>
        </p:spPr>
        <p:txBody>
          <a:bodyPr>
            <a:normAutofit/>
          </a:bodyPr>
          <a:lstStyle/>
          <a:p>
            <a:pPr>
              <a:lnSpc>
                <a:spcPct val="150000"/>
              </a:lnSpc>
            </a:pPr>
            <a:r>
              <a:rPr lang="en-US" dirty="0" err="1" smtClean="0"/>
              <a:t>Opensource</a:t>
            </a:r>
            <a:r>
              <a:rPr lang="en-US" dirty="0" smtClean="0"/>
              <a:t> tooling drives</a:t>
            </a:r>
            <a:r>
              <a:rPr lang="en-US" baseline="0" dirty="0" smtClean="0"/>
              <a:t> internal and community collaboration</a:t>
            </a:r>
          </a:p>
          <a:p>
            <a:pPr>
              <a:lnSpc>
                <a:spcPct val="150000"/>
              </a:lnSpc>
            </a:pPr>
            <a:r>
              <a:rPr lang="en-US" dirty="0" smtClean="0"/>
              <a:t>It’s</a:t>
            </a:r>
            <a:r>
              <a:rPr lang="en-US" baseline="0" dirty="0" smtClean="0"/>
              <a:t> the only way to improve quality and quantity at Internet scale</a:t>
            </a:r>
            <a:endParaRPr lang="en-US" dirty="0" smtClean="0"/>
          </a:p>
        </p:txBody>
      </p:sp>
    </p:spTree>
    <p:extLst>
      <p:ext uri="{BB962C8B-B14F-4D97-AF65-F5344CB8AC3E}">
        <p14:creationId xmlns:p14="http://schemas.microsoft.com/office/powerpoint/2010/main" val="982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we are: </a:t>
            </a:r>
            <a:r>
              <a:rPr lang="en-US" dirty="0">
                <a:hlinkClick r:id="rId3"/>
              </a:rPr>
              <a:t>https://azure.com</a:t>
            </a:r>
            <a:r>
              <a:rPr lang="en-US" dirty="0"/>
              <a:t/>
            </a:r>
            <a:br>
              <a:rPr lang="en-US" dirty="0"/>
            </a:br>
            <a:endParaRPr lang="en-US" dirty="0"/>
          </a:p>
        </p:txBody>
      </p:sp>
      <p:sp>
        <p:nvSpPr>
          <p:cNvPr id="6" name="Text Placeholder 5"/>
          <p:cNvSpPr>
            <a:spLocks noGrp="1"/>
          </p:cNvSpPr>
          <p:nvPr>
            <p:ph type="body" sz="quarter" idx="10"/>
          </p:nvPr>
        </p:nvSpPr>
        <p:spPr>
          <a:xfrm>
            <a:off x="274638" y="1212850"/>
            <a:ext cx="11887200" cy="2369880"/>
          </a:xfrm>
        </p:spPr>
        <p:txBody>
          <a:bodyPr/>
          <a:lstStyle/>
          <a:p>
            <a:r>
              <a:rPr lang="en-US" dirty="0" err="1" smtClean="0"/>
              <a:t>Opensource</a:t>
            </a:r>
            <a:r>
              <a:rPr lang="en-US" dirty="0" smtClean="0"/>
              <a:t>: </a:t>
            </a:r>
          </a:p>
          <a:p>
            <a:pPr marL="342900" lvl="1" indent="-342900">
              <a:buFont typeface="Arial" charset="0"/>
              <a:buChar char="•"/>
            </a:pPr>
            <a:r>
              <a:rPr lang="en-US" dirty="0" smtClean="0"/>
              <a:t>Two repositories on </a:t>
            </a:r>
            <a:r>
              <a:rPr lang="en-US" dirty="0" smtClean="0">
                <a:hlinkClick r:id="rId4"/>
              </a:rPr>
              <a:t>https://github.com</a:t>
            </a:r>
            <a:r>
              <a:rPr lang="en-US" dirty="0" smtClean="0"/>
              <a:t>: public is </a:t>
            </a:r>
            <a:r>
              <a:rPr lang="en-US" dirty="0" smtClean="0">
                <a:hlinkClick r:id="rId5"/>
              </a:rPr>
              <a:t>https://github.com/azure/azure-content</a:t>
            </a:r>
            <a:r>
              <a:rPr lang="en-US" dirty="0" smtClean="0"/>
              <a:t>. </a:t>
            </a:r>
          </a:p>
          <a:p>
            <a:pPr marL="342900" lvl="1" indent="-342900">
              <a:buFont typeface="Arial" charset="0"/>
              <a:buChar char="•"/>
            </a:pPr>
            <a:r>
              <a:rPr lang="en-US" dirty="0" smtClean="0"/>
              <a:t>File format is markdown, with custom extensions for reuse, standardized </a:t>
            </a:r>
            <a:r>
              <a:rPr lang="en-US" dirty="0" err="1" smtClean="0"/>
              <a:t>javascript</a:t>
            </a:r>
            <a:r>
              <a:rPr lang="en-US" dirty="0" smtClean="0"/>
              <a:t>, and other special features.</a:t>
            </a:r>
          </a:p>
          <a:p>
            <a:pPr marL="342900" lvl="1" indent="-342900">
              <a:buFont typeface="Arial" charset="0"/>
              <a:buChar char="•"/>
            </a:pPr>
            <a:r>
              <a:rPr lang="en-US" dirty="0" smtClean="0"/>
              <a:t>Nothing in the entire </a:t>
            </a:r>
            <a:r>
              <a:rPr lang="en-US" dirty="0" err="1" smtClean="0"/>
              <a:t>toolchain</a:t>
            </a:r>
            <a:r>
              <a:rPr lang="en-US" dirty="0" smtClean="0"/>
              <a:t> is Windows-only</a:t>
            </a:r>
          </a:p>
          <a:p>
            <a:pPr marL="342900" lvl="1" indent="-342900">
              <a:buFont typeface="Arial" charset="0"/>
              <a:buChar char="•"/>
            </a:pPr>
            <a:r>
              <a:rPr lang="en-US" dirty="0" smtClean="0"/>
              <a:t>Authoring in anything that writes markdown.</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9074" y="3542523"/>
            <a:ext cx="6582229" cy="3209449"/>
          </a:xfrm>
          <a:prstGeom prst="rect">
            <a:avLst/>
          </a:prstGeom>
        </p:spPr>
      </p:pic>
    </p:spTree>
    <p:extLst>
      <p:ext uri="{BB962C8B-B14F-4D97-AF65-F5344CB8AC3E}">
        <p14:creationId xmlns:p14="http://schemas.microsoft.com/office/powerpoint/2010/main" val="12115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Who’s committing…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62" y="1136429"/>
            <a:ext cx="10058400" cy="870221"/>
          </a:xfrm>
          <a:prstGeom prst="rect">
            <a:avLst/>
          </a:prstGeom>
        </p:spPr>
      </p:pic>
      <p:sp>
        <p:nvSpPr>
          <p:cNvPr id="4" name="TextBox 3"/>
          <p:cNvSpPr txBox="1"/>
          <p:nvPr/>
        </p:nvSpPr>
        <p:spPr>
          <a:xfrm>
            <a:off x="488462" y="2334322"/>
            <a:ext cx="946586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Of course, with </a:t>
            </a:r>
            <a:r>
              <a:rPr lang="en-US" sz="2400" dirty="0" err="1" smtClean="0">
                <a:gradFill>
                  <a:gsLst>
                    <a:gs pos="2917">
                      <a:schemeClr val="tx1"/>
                    </a:gs>
                    <a:gs pos="30000">
                      <a:schemeClr val="tx1"/>
                    </a:gs>
                  </a:gsLst>
                  <a:lin ang="5400000" scaled="0"/>
                </a:gradFill>
              </a:rPr>
              <a:t>dupicates</a:t>
            </a:r>
            <a:r>
              <a:rPr lang="en-US" sz="2400" dirty="0" smtClean="0">
                <a:gradFill>
                  <a:gsLst>
                    <a:gs pos="2917">
                      <a:schemeClr val="tx1"/>
                    </a:gs>
                    <a:gs pos="30000">
                      <a:schemeClr val="tx1"/>
                    </a:gs>
                  </a:gsLst>
                  <a:lin ang="5400000" scaled="0"/>
                </a:gradFill>
              </a:rPr>
              <a:t> and new accounts, it’s really on the order of about 900 contributions, in a normal distribution, as you’d expect….</a:t>
            </a:r>
          </a:p>
        </p:txBody>
      </p:sp>
      <p:sp>
        <p:nvSpPr>
          <p:cNvPr id="5" name="TextBox 4"/>
          <p:cNvSpPr txBox="1"/>
          <p:nvPr/>
        </p:nvSpPr>
        <p:spPr>
          <a:xfrm>
            <a:off x="488462" y="3235112"/>
            <a:ext cx="9723863" cy="1895134"/>
          </a:xfrm>
          <a:prstGeom prst="rect">
            <a:avLst/>
          </a:prstGeom>
          <a:noFill/>
        </p:spPr>
        <p:txBody>
          <a:bodyPr wrap="square" lIns="182880" tIns="146304" rIns="182880" bIns="146304" rtlCol="0">
            <a:spAutoFit/>
          </a:bodyPr>
          <a:lstStyle/>
          <a:p>
            <a:pPr>
              <a:lnSpc>
                <a:spcPct val="90000"/>
              </a:lnSpc>
              <a:spcAft>
                <a:spcPts val="600"/>
              </a:spcAft>
            </a:pPr>
            <a:r>
              <a:rPr lang="en-US" sz="1050" dirty="0"/>
              <a:t>3966  Sebastian </a:t>
            </a:r>
            <a:r>
              <a:rPr lang="en-US" sz="1050" dirty="0" err="1"/>
              <a:t>Durandeu</a:t>
            </a:r>
            <a:r>
              <a:rPr lang="en-US" sz="1050" dirty="0"/>
              <a:t>  2830  Molly </a:t>
            </a:r>
            <a:r>
              <a:rPr lang="en-US" sz="1050" dirty="0" err="1"/>
              <a:t>Bostic</a:t>
            </a:r>
            <a:r>
              <a:rPr lang="en-US" sz="1050" dirty="0"/>
              <a:t>  2105  v-</a:t>
            </a:r>
            <a:r>
              <a:rPr lang="en-US" sz="1050" dirty="0" err="1"/>
              <a:t>aljenk</a:t>
            </a:r>
            <a:r>
              <a:rPr lang="en-US" sz="1050" dirty="0"/>
              <a:t>  1891  Dene Hager  1739  Jim Becker  1621  Tyson </a:t>
            </a:r>
            <a:r>
              <a:rPr lang="en-US" sz="1050" dirty="0" err="1"/>
              <a:t>Nevil</a:t>
            </a:r>
            <a:r>
              <a:rPr lang="en-US" sz="1050" dirty="0"/>
              <a:t>  1527  Ross McAllister  1279  C.J. </a:t>
            </a:r>
            <a:r>
              <a:rPr lang="en-US" sz="1050" dirty="0" err="1"/>
              <a:t>Gronlund</a:t>
            </a:r>
            <a:r>
              <a:rPr lang="en-US" sz="1050" dirty="0"/>
              <a:t>   961  unknown   751  ggailey777   741  Ty   678  Tom Dykstra   673  Larry Franks   668  </a:t>
            </a:r>
            <a:r>
              <a:rPr lang="en-US" sz="1050" dirty="0" err="1"/>
              <a:t>Sreedhar</a:t>
            </a:r>
            <a:r>
              <a:rPr lang="en-US" sz="1050" dirty="0"/>
              <a:t> </a:t>
            </a:r>
            <a:r>
              <a:rPr lang="en-US" sz="1050" dirty="0" err="1"/>
              <a:t>Pelluru</a:t>
            </a:r>
            <a:r>
              <a:rPr lang="en-US" sz="1050" dirty="0"/>
              <a:t>   570  David </a:t>
            </a:r>
            <a:r>
              <a:rPr lang="en-US" sz="1050" dirty="0" err="1"/>
              <a:t>Wrede</a:t>
            </a:r>
            <a:r>
              <a:rPr lang="en-US" sz="1050" dirty="0"/>
              <a:t>   524  </a:t>
            </a:r>
            <a:r>
              <a:rPr lang="en-US" sz="1050" dirty="0" err="1"/>
              <a:t>Jemash</a:t>
            </a:r>
            <a:r>
              <a:rPr lang="en-US" sz="1050" dirty="0"/>
              <a:t>   512  Monica Rush   431  </a:t>
            </a:r>
            <a:r>
              <a:rPr lang="en-US" sz="1050" dirty="0" err="1"/>
              <a:t>SharS</a:t>
            </a:r>
            <a:r>
              <a:rPr lang="en-US" sz="1050" dirty="0"/>
              <a:t>   418  Glenn </a:t>
            </a:r>
            <a:r>
              <a:rPr lang="en-US" sz="1050" dirty="0" err="1"/>
              <a:t>Gailey</a:t>
            </a:r>
            <a:r>
              <a:rPr lang="en-US" sz="1050" dirty="0"/>
              <a:t>   416  Andy Pasic   387  </a:t>
            </a:r>
            <a:r>
              <a:rPr lang="en-US" sz="1050" dirty="0" err="1"/>
              <a:t>pennij</a:t>
            </a:r>
            <a:r>
              <a:rPr lang="en-US" sz="1050" dirty="0"/>
              <a:t>   383  Tom </a:t>
            </a:r>
            <a:r>
              <a:rPr lang="en-US" sz="1050" dirty="0" err="1"/>
              <a:t>FitzMacken</a:t>
            </a:r>
            <a:r>
              <a:rPr lang="en-US" sz="1050" dirty="0"/>
              <a:t>   360  </a:t>
            </a:r>
            <a:r>
              <a:rPr lang="en-US" sz="1050" dirty="0" err="1"/>
              <a:t>CherylMc</a:t>
            </a:r>
            <a:r>
              <a:rPr lang="en-US" sz="1050" dirty="0"/>
              <a:t>   351  Matt LaBelle   316  Ralph </a:t>
            </a:r>
            <a:r>
              <a:rPr lang="en-US" sz="1050" dirty="0" err="1"/>
              <a:t>Squillace</a:t>
            </a:r>
            <a:r>
              <a:rPr lang="en-US" sz="1050" dirty="0"/>
              <a:t>   312  Carolyn </a:t>
            </a:r>
            <a:r>
              <a:rPr lang="en-US" sz="1050" dirty="0" err="1"/>
              <a:t>Gronlund</a:t>
            </a:r>
            <a:r>
              <a:rPr lang="en-US" sz="1050" dirty="0"/>
              <a:t>   305  Kathy Davies   286  </a:t>
            </a:r>
            <a:r>
              <a:rPr lang="en-US" sz="1050" dirty="0" err="1"/>
              <a:t>ShawnJackson</a:t>
            </a:r>
            <a:r>
              <a:rPr lang="en-US" sz="1050" dirty="0"/>
              <a:t>   284  Bryan </a:t>
            </a:r>
            <a:r>
              <a:rPr lang="en-US" sz="1050" dirty="0" err="1"/>
              <a:t>Lamos</a:t>
            </a:r>
            <a:r>
              <a:rPr lang="en-US" sz="1050" dirty="0"/>
              <a:t>   279  </a:t>
            </a:r>
            <a:r>
              <a:rPr lang="en-US" sz="1050" dirty="0" err="1"/>
              <a:t>Juliako</a:t>
            </a:r>
            <a:r>
              <a:rPr lang="en-US" sz="1050" dirty="0"/>
              <a:t>   276  Walter </a:t>
            </a:r>
            <a:r>
              <a:rPr lang="en-US" sz="1050" dirty="0" err="1"/>
              <a:t>Poupore</a:t>
            </a:r>
            <a:r>
              <a:rPr lang="en-US" sz="1050" dirty="0"/>
              <a:t> (Microsoft)   273  Joao </a:t>
            </a:r>
            <a:r>
              <a:rPr lang="en-US" sz="1050" dirty="0" err="1"/>
              <a:t>Madureira</a:t>
            </a:r>
            <a:r>
              <a:rPr lang="en-US" sz="1050" dirty="0"/>
              <a:t>   272  </a:t>
            </a:r>
            <a:r>
              <a:rPr lang="en-US" sz="1050" dirty="0" err="1"/>
              <a:t>jimbe</a:t>
            </a:r>
            <a:r>
              <a:rPr lang="en-US" sz="1050" dirty="0"/>
              <a:t>   271  </a:t>
            </a:r>
            <a:r>
              <a:rPr lang="en-US" sz="1050" dirty="0" err="1"/>
              <a:t>davidwrede</a:t>
            </a:r>
            <a:r>
              <a:rPr lang="en-US" sz="1050" dirty="0"/>
              <a:t>   271  </a:t>
            </a:r>
            <a:r>
              <a:rPr lang="en-US" sz="1050" dirty="0" err="1"/>
              <a:t>Tamra</a:t>
            </a:r>
            <a:r>
              <a:rPr lang="en-US" sz="1050" dirty="0"/>
              <a:t> Myers   269  Alan Cameron Wills   265  </a:t>
            </a:r>
            <a:r>
              <a:rPr lang="en-US" sz="1050" dirty="0" err="1"/>
              <a:t>cherylmc</a:t>
            </a:r>
            <a:r>
              <a:rPr lang="en-US" sz="1050" dirty="0"/>
              <a:t>   264  Brian Swan   257  Jonathan Gao   242  Gary Ericson   236  </a:t>
            </a:r>
            <a:r>
              <a:rPr lang="en-US" sz="1050" dirty="0" err="1"/>
              <a:t>HeidiSteen</a:t>
            </a:r>
            <a:r>
              <a:rPr lang="en-US" sz="1050" dirty="0"/>
              <a:t>   236  Bill </a:t>
            </a:r>
            <a:r>
              <a:rPr lang="en-US" sz="1050" dirty="0" err="1"/>
              <a:t>Mathers</a:t>
            </a:r>
            <a:r>
              <a:rPr lang="en-US" sz="1050" dirty="0"/>
              <a:t>   235  Seth Manheim   230  Steve Stein   228  Andy (</a:t>
            </a:r>
            <a:r>
              <a:rPr lang="en-US" sz="1050" dirty="0" err="1"/>
              <a:t>adegeo</a:t>
            </a:r>
            <a:r>
              <a:rPr lang="en-US" sz="1050" dirty="0"/>
              <a:t>)   226  Jeff Stokes   224  </a:t>
            </a:r>
            <a:r>
              <a:rPr lang="en-US" sz="1050" dirty="0" err="1"/>
              <a:t>Alpa</a:t>
            </a:r>
            <a:r>
              <a:rPr lang="en-US" sz="1050" dirty="0"/>
              <a:t> </a:t>
            </a:r>
            <a:r>
              <a:rPr lang="en-US" sz="1050" dirty="0" err="1"/>
              <a:t>Kohli</a:t>
            </a:r>
            <a:r>
              <a:rPr lang="en-US" sz="1050" dirty="0"/>
              <a:t>   221  Dan </a:t>
            </a:r>
            <a:r>
              <a:rPr lang="en-US" sz="1050" dirty="0" err="1"/>
              <a:t>Lepow</a:t>
            </a:r>
            <a:r>
              <a:rPr lang="en-US" sz="1050" dirty="0"/>
              <a:t>   217  </a:t>
            </a:r>
            <a:r>
              <a:rPr lang="en-US" sz="1050" dirty="0" err="1"/>
              <a:t>tysonn</a:t>
            </a:r>
            <a:r>
              <a:rPr lang="en-US" sz="1050" dirty="0"/>
              <a:t>   217  Steve Danielson   217  Ryan </a:t>
            </a:r>
            <a:r>
              <a:rPr lang="en-US" sz="1050" dirty="0" err="1"/>
              <a:t>Wike</a:t>
            </a:r>
            <a:r>
              <a:rPr lang="en-US" sz="1050" dirty="0"/>
              <a:t>   209  Katie Griffith   207  </a:t>
            </a:r>
            <a:r>
              <a:rPr lang="en-US" sz="1050" dirty="0" err="1"/>
              <a:t>Blackmist</a:t>
            </a:r>
            <a:r>
              <a:rPr lang="en-US" sz="1050" dirty="0"/>
              <a:t>   206  </a:t>
            </a:r>
            <a:r>
              <a:rPr lang="en-US" sz="1050" dirty="0" err="1"/>
              <a:t>Penni</a:t>
            </a:r>
            <a:r>
              <a:rPr lang="en-US" sz="1050" dirty="0"/>
              <a:t> Johnson   190  v-</a:t>
            </a:r>
            <a:r>
              <a:rPr lang="en-US" sz="1050" dirty="0" err="1"/>
              <a:t>kagri</a:t>
            </a:r>
            <a:r>
              <a:rPr lang="en-US" sz="1050" dirty="0"/>
              <a:t>   188  </a:t>
            </a:r>
            <a:r>
              <a:rPr lang="en-US" sz="1050" dirty="0" err="1"/>
              <a:t>cephalin</a:t>
            </a:r>
            <a:r>
              <a:rPr lang="en-US" sz="1050" dirty="0"/>
              <a:t>   186  Matthew Henderson   185  Alma Jenks   183  </a:t>
            </a:r>
            <a:r>
              <a:rPr lang="en-US" sz="1050" dirty="0" err="1"/>
              <a:t>deneha</a:t>
            </a:r>
            <a:r>
              <a:rPr lang="en-US" sz="1050" dirty="0"/>
              <a:t>   182  Curtis Love   177  </a:t>
            </a:r>
            <a:r>
              <a:rPr lang="en-US" sz="1050" dirty="0" err="1"/>
              <a:t>mimig</a:t>
            </a:r>
            <a:r>
              <a:rPr lang="en-US" sz="1050" dirty="0"/>
              <a:t>   168  Sigrid </a:t>
            </a:r>
            <a:r>
              <a:rPr lang="en-US" sz="1050" dirty="0" err="1"/>
              <a:t>Elenga</a:t>
            </a:r>
            <a:r>
              <a:rPr lang="en-US" sz="1050" dirty="0"/>
              <a:t>   160  </a:t>
            </a:r>
            <a:r>
              <a:rPr lang="en-US" sz="1050" dirty="0" err="1"/>
              <a:t>bradsev</a:t>
            </a:r>
            <a:r>
              <a:rPr lang="en-US" sz="1050" dirty="0"/>
              <a:t>   157  pcw3187   157  </a:t>
            </a:r>
            <a:r>
              <a:rPr lang="en-US" sz="1050" dirty="0" err="1"/>
              <a:t>Dhanashri</a:t>
            </a:r>
            <a:r>
              <a:rPr lang="en-US" sz="1050" dirty="0"/>
              <a:t> </a:t>
            </a:r>
            <a:r>
              <a:rPr lang="en-US" sz="1050" dirty="0" err="1"/>
              <a:t>Kshirsagar</a:t>
            </a:r>
            <a:r>
              <a:rPr lang="en-US" sz="1050" dirty="0"/>
              <a:t>   155  Tom Archer   155  </a:t>
            </a:r>
            <a:r>
              <a:rPr lang="en-US" sz="1050" dirty="0" err="1"/>
              <a:t>RickSaling</a:t>
            </a:r>
            <a:r>
              <a:rPr lang="en-US" sz="1050" dirty="0"/>
              <a:t>   149  Jim-Parker   146  </a:t>
            </a:r>
            <a:r>
              <a:rPr lang="en-US" sz="1050" dirty="0" err="1"/>
              <a:t>barbkess</a:t>
            </a:r>
            <a:r>
              <a:rPr lang="en-US" sz="1050" dirty="0"/>
              <a:t>   144  </a:t>
            </a:r>
            <a:r>
              <a:rPr lang="en-US" sz="1050" dirty="0" err="1"/>
              <a:t>Joost</a:t>
            </a:r>
            <a:r>
              <a:rPr lang="en-US" sz="1050" dirty="0"/>
              <a:t> de </a:t>
            </a:r>
            <a:r>
              <a:rPr lang="en-US" sz="1050" dirty="0" err="1"/>
              <a:t>Nijs</a:t>
            </a:r>
            <a:r>
              <a:rPr lang="en-US" sz="1050" dirty="0"/>
              <a:t>   142  Patrick </a:t>
            </a:r>
            <a:r>
              <a:rPr lang="en-US" sz="1050" dirty="0" err="1"/>
              <a:t>Sheahan</a:t>
            </a:r>
            <a:r>
              <a:rPr lang="en-US" sz="1050" dirty="0"/>
              <a:t>   139  </a:t>
            </a:r>
            <a:r>
              <a:rPr lang="en-US" sz="1050" dirty="0" err="1"/>
              <a:t>krisragh</a:t>
            </a:r>
            <a:r>
              <a:rPr lang="en-US" sz="1050" dirty="0"/>
              <a:t>   139  Erik </a:t>
            </a:r>
            <a:r>
              <a:rPr lang="en-US" sz="1050" dirty="0" err="1"/>
              <a:t>Reitan</a:t>
            </a:r>
            <a:r>
              <a:rPr lang="en-US" sz="1050" dirty="0"/>
              <a:t>   138  </a:t>
            </a:r>
            <a:r>
              <a:rPr lang="en-US" sz="1050" dirty="0" err="1"/>
              <a:t>sidneyh</a:t>
            </a:r>
            <a:r>
              <a:rPr lang="en-US" sz="1050" dirty="0"/>
              <a:t>   136  </a:t>
            </a:r>
            <a:r>
              <a:rPr lang="en-US" sz="1050" dirty="0" err="1"/>
              <a:t>ghogen</a:t>
            </a:r>
            <a:r>
              <a:rPr lang="en-US" sz="1050" dirty="0"/>
              <a:t>   135  </a:t>
            </a:r>
            <a:r>
              <a:rPr lang="en-US" sz="1050" dirty="0" err="1"/>
              <a:t>mattshel</a:t>
            </a:r>
            <a:r>
              <a:rPr lang="en-US" sz="1050" dirty="0"/>
              <a:t>   135  </a:t>
            </a:r>
            <a:r>
              <a:rPr lang="en-US" sz="1050" dirty="0" err="1"/>
              <a:t>GeneMi-MightyPen</a:t>
            </a:r>
            <a:r>
              <a:rPr lang="en-US" sz="1050" dirty="0"/>
              <a:t>   131  jeffstokes72   130  Donna </a:t>
            </a:r>
            <a:r>
              <a:rPr lang="en-US" sz="1050" dirty="0" err="1"/>
              <a:t>Malayeri</a:t>
            </a:r>
            <a:r>
              <a:rPr lang="en-US" sz="1050" dirty="0"/>
              <a:t>   128  </a:t>
            </a:r>
            <a:r>
              <a:rPr lang="en-US" sz="1050" dirty="0" err="1"/>
              <a:t>curtand</a:t>
            </a:r>
            <a:r>
              <a:rPr lang="en-US" sz="1050" dirty="0"/>
              <a:t>   125  Bill Anderson   122  </a:t>
            </a:r>
            <a:r>
              <a:rPr lang="en-US" sz="1050" dirty="0" err="1"/>
              <a:t>Telmo</a:t>
            </a:r>
            <a:r>
              <a:rPr lang="en-US" sz="1050" dirty="0"/>
              <a:t> </a:t>
            </a:r>
            <a:r>
              <a:rPr lang="en-US" sz="1050" dirty="0" err="1"/>
              <a:t>Sampaio</a:t>
            </a:r>
            <a:r>
              <a:rPr lang="en-US" sz="1050" dirty="0"/>
              <a:t>   120  </a:t>
            </a:r>
            <a:r>
              <a:rPr lang="en-US" sz="1050" dirty="0" err="1"/>
              <a:t>tfitzmac</a:t>
            </a:r>
            <a:r>
              <a:rPr lang="en-US" sz="1050" dirty="0"/>
              <a:t>   119  Mimi Xu   117  Brian Wren   115  v-</a:t>
            </a:r>
            <a:r>
              <a:rPr lang="en-US" sz="1050" dirty="0" err="1"/>
              <a:t>lincan</a:t>
            </a:r>
            <a:r>
              <a:rPr lang="en-US" sz="1050" dirty="0"/>
              <a:t>   113  Stephen </a:t>
            </a:r>
            <a:r>
              <a:rPr lang="en-US" sz="1050" dirty="0" err="1"/>
              <a:t>Siciliano</a:t>
            </a:r>
            <a:r>
              <a:rPr lang="en-US" sz="1050" dirty="0"/>
              <a:t>   111  </a:t>
            </a:r>
            <a:r>
              <a:rPr lang="en-US" sz="1050" dirty="0" err="1"/>
              <a:t>jessebenson</a:t>
            </a:r>
            <a:r>
              <a:rPr lang="en-US" sz="1050" dirty="0"/>
              <a:t>   110  Ken Hoff   109  Christopher Anderson   108  Liza </a:t>
            </a:r>
            <a:r>
              <a:rPr lang="en-US" sz="1050" dirty="0" err="1"/>
              <a:t>Poggemeyer</a:t>
            </a:r>
            <a:r>
              <a:rPr lang="en-US" sz="1050" dirty="0"/>
              <a:t>   106  Jason </a:t>
            </a:r>
            <a:r>
              <a:rPr lang="en-US" sz="1050" dirty="0" smtClean="0"/>
              <a:t>Roth…..</a:t>
            </a:r>
            <a:endParaRPr lang="en-US" sz="105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86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98762"/>
          </a:xfrm>
        </p:spPr>
        <p:txBody>
          <a:bodyPr/>
          <a:lstStyle/>
          <a:p>
            <a:r>
              <a:rPr lang="en-US" sz="6600" dirty="0" smtClean="0"/>
              <a:t>Dodging</a:t>
            </a:r>
            <a:r>
              <a:rPr lang="en-US" sz="6600" baseline="0" dirty="0" smtClean="0"/>
              <a:t> the </a:t>
            </a:r>
            <a:r>
              <a:rPr lang="en-US" sz="6600" dirty="0" smtClean="0"/>
              <a:t> dragons</a:t>
            </a:r>
            <a:endParaRPr lang="en-US" sz="6600" dirty="0"/>
          </a:p>
        </p:txBody>
      </p:sp>
    </p:spTree>
    <p:extLst>
      <p:ext uri="{BB962C8B-B14F-4D97-AF65-F5344CB8AC3E}">
        <p14:creationId xmlns:p14="http://schemas.microsoft.com/office/powerpoint/2010/main" val="67070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Dragons</a:t>
            </a:r>
            <a:endParaRPr lang="en-US" sz="7200" dirty="0"/>
          </a:p>
        </p:txBody>
      </p:sp>
    </p:spTree>
    <p:extLst>
      <p:ext uri="{BB962C8B-B14F-4D97-AF65-F5344CB8AC3E}">
        <p14:creationId xmlns:p14="http://schemas.microsoft.com/office/powerpoint/2010/main" val="1404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Markdown is not structured.</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Markdown is an easy way to type HTML quickly. That’s it.</a:t>
            </a:r>
          </a:p>
        </p:txBody>
      </p:sp>
    </p:spTree>
    <p:extLst>
      <p:ext uri="{BB962C8B-B14F-4D97-AF65-F5344CB8AC3E}">
        <p14:creationId xmlns:p14="http://schemas.microsoft.com/office/powerpoint/2010/main" val="82863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We got this covered. No, really.</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1553590"/>
            <a:ext cx="6216650" cy="3885406"/>
          </a:xfrm>
        </p:spPr>
      </p:pic>
    </p:spTree>
    <p:extLst>
      <p:ext uri="{BB962C8B-B14F-4D97-AF65-F5344CB8AC3E}">
        <p14:creationId xmlns:p14="http://schemas.microsoft.com/office/powerpoint/2010/main" val="371688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Writers not familiar with markdown</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Remember teaching them </a:t>
            </a:r>
            <a:r>
              <a:rPr lang="en-US" sz="3200" dirty="0" err="1" smtClean="0"/>
              <a:t>xmetal</a:t>
            </a:r>
            <a:r>
              <a:rPr lang="en-US" sz="3200" dirty="0" smtClean="0"/>
              <a:t>? </a:t>
            </a:r>
            <a:r>
              <a:rPr lang="en-US" sz="3200" dirty="0" err="1" smtClean="0"/>
              <a:t>Ooxml</a:t>
            </a:r>
            <a:r>
              <a:rPr lang="en-US" sz="3200" dirty="0" smtClean="0"/>
              <a:t>? DITA? HTML?</a:t>
            </a:r>
          </a:p>
        </p:txBody>
      </p:sp>
    </p:spTree>
    <p:extLst>
      <p:ext uri="{BB962C8B-B14F-4D97-AF65-F5344CB8AC3E}">
        <p14:creationId xmlns:p14="http://schemas.microsoft.com/office/powerpoint/2010/main" val="3328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Markdown is vastly easier than XML.</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2183889"/>
            <a:ext cx="6216650" cy="2624807"/>
          </a:xfrm>
        </p:spPr>
      </p:pic>
    </p:spTree>
    <p:extLst>
      <p:ext uri="{BB962C8B-B14F-4D97-AF65-F5344CB8AC3E}">
        <p14:creationId xmlns:p14="http://schemas.microsoft.com/office/powerpoint/2010/main" val="6962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a:t>
            </a:r>
            <a:r>
              <a:rPr lang="en-US" dirty="0" err="1" smtClean="0"/>
              <a:t>git</a:t>
            </a:r>
            <a:r>
              <a:rPr lang="en-US" dirty="0" smtClean="0"/>
              <a:t> and </a:t>
            </a:r>
            <a:r>
              <a:rPr lang="en-US" dirty="0" err="1" smtClean="0"/>
              <a:t>github</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OK….. Um…</a:t>
            </a:r>
          </a:p>
        </p:txBody>
      </p:sp>
    </p:spTree>
    <p:extLst>
      <p:ext uri="{BB962C8B-B14F-4D97-AF65-F5344CB8AC3E}">
        <p14:creationId xmlns:p14="http://schemas.microsoft.com/office/powerpoint/2010/main" val="18688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
            </a:r>
            <a:r>
              <a:rPr lang="en-US" dirty="0" err="1" smtClean="0"/>
              <a:t>liff’s</a:t>
            </a:r>
            <a:r>
              <a:rPr lang="en-US" dirty="0" smtClean="0"/>
              <a:t>™ </a:t>
            </a:r>
            <a:r>
              <a:rPr lang="en-US" dirty="0" err="1" smtClean="0"/>
              <a:t>Notz</a:t>
            </a:r>
            <a:r>
              <a:rPr lang="en-US" dirty="0" smtClean="0"/>
              <a:t>™ Bullets slide</a:t>
            </a:r>
            <a:endParaRPr lang="en-US" dirty="0"/>
          </a:p>
        </p:txBody>
      </p:sp>
      <p:sp>
        <p:nvSpPr>
          <p:cNvPr id="3" name="Content Placeholder 2"/>
          <p:cNvSpPr>
            <a:spLocks noGrp="1"/>
          </p:cNvSpPr>
          <p:nvPr>
            <p:ph idx="4294967295"/>
          </p:nvPr>
        </p:nvSpPr>
        <p:spPr>
          <a:xfrm>
            <a:off x="855768" y="1861968"/>
            <a:ext cx="10724938" cy="2769989"/>
          </a:xfrm>
          <a:prstGeom prst="rect">
            <a:avLst/>
          </a:prstGeom>
        </p:spPr>
        <p:txBody>
          <a:bodyPr/>
          <a:lstStyle/>
          <a:p>
            <a:r>
              <a:rPr lang="en-US" dirty="0" smtClean="0"/>
              <a:t>Setting the Table: MSDN and </a:t>
            </a:r>
            <a:r>
              <a:rPr lang="en-US" i="1" dirty="0" smtClean="0"/>
              <a:t>la </a:t>
            </a:r>
            <a:r>
              <a:rPr lang="en-US" i="1" dirty="0" err="1" smtClean="0"/>
              <a:t>scuola</a:t>
            </a:r>
            <a:r>
              <a:rPr lang="en-US" i="1" dirty="0" smtClean="0"/>
              <a:t> </a:t>
            </a:r>
            <a:r>
              <a:rPr lang="en-US" i="1" dirty="0" err="1" smtClean="0"/>
              <a:t>vecchia</a:t>
            </a:r>
            <a:endParaRPr lang="en-US" dirty="0" smtClean="0"/>
          </a:p>
          <a:p>
            <a:r>
              <a:rPr lang="en-US" dirty="0" smtClean="0"/>
              <a:t>The Bubble Crash and the explosion of words</a:t>
            </a:r>
          </a:p>
          <a:p>
            <a:r>
              <a:rPr lang="en-US" dirty="0" smtClean="0"/>
              <a:t>What we’re doing with </a:t>
            </a:r>
            <a:r>
              <a:rPr lang="en-US" dirty="0" err="1" smtClean="0"/>
              <a:t>Azure.com</a:t>
            </a:r>
            <a:endParaRPr lang="en-US" dirty="0" smtClean="0"/>
          </a:p>
          <a:p>
            <a:r>
              <a:rPr lang="en-US" dirty="0" smtClean="0"/>
              <a:t>Doing it right, and dodging the Dragons.</a:t>
            </a:r>
            <a:endParaRPr lang="en-US" dirty="0"/>
          </a:p>
        </p:txBody>
      </p:sp>
    </p:spTree>
    <p:extLst>
      <p:ext uri="{BB962C8B-B14F-4D97-AF65-F5344CB8AC3E}">
        <p14:creationId xmlns:p14="http://schemas.microsoft.com/office/powerpoint/2010/main" val="57250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Still working on this one, but…</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994988" y="2183889"/>
            <a:ext cx="4666323" cy="2624807"/>
          </a:xfrm>
        </p:spPr>
      </p:pic>
    </p:spTree>
    <p:extLst>
      <p:ext uri="{BB962C8B-B14F-4D97-AF65-F5344CB8AC3E}">
        <p14:creationId xmlns:p14="http://schemas.microsoft.com/office/powerpoint/2010/main" val="119086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side effect of distributed authoring: merging does not scale out with community</a:t>
            </a:r>
            <a:endParaRPr lang="en-US" dirty="0"/>
          </a:p>
        </p:txBody>
      </p:sp>
    </p:spTree>
    <p:extLst>
      <p:ext uri="{BB962C8B-B14F-4D97-AF65-F5344CB8AC3E}">
        <p14:creationId xmlns:p14="http://schemas.microsoft.com/office/powerpoint/2010/main" val="140045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Oh, we got this one…</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064175" y="1252200"/>
            <a:ext cx="3574088" cy="3574088"/>
          </a:xfrm>
        </p:spPr>
      </p:pic>
    </p:spTree>
    <p:extLst>
      <p:ext uri="{BB962C8B-B14F-4D97-AF65-F5344CB8AC3E}">
        <p14:creationId xmlns:p14="http://schemas.microsoft.com/office/powerpoint/2010/main" val="5226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077678"/>
            <a:ext cx="11887200" cy="4407360"/>
          </a:xfrm>
        </p:spPr>
        <p:txBody>
          <a:bodyPr/>
          <a:lstStyle/>
          <a:p>
            <a:pPr>
              <a:lnSpc>
                <a:spcPct val="150000"/>
              </a:lnSpc>
            </a:pPr>
            <a:r>
              <a:rPr lang="en-US" sz="2800" dirty="0" smtClean="0"/>
              <a:t>Take </a:t>
            </a:r>
            <a:r>
              <a:rPr lang="en-US" sz="2800" dirty="0"/>
              <a:t>the best improvements in workflow and software and employ them better and faster. </a:t>
            </a:r>
            <a:endParaRPr lang="en-US" sz="2800" dirty="0" smtClean="0"/>
          </a:p>
          <a:p>
            <a:pPr>
              <a:lnSpc>
                <a:spcPct val="150000"/>
              </a:lnSpc>
            </a:pPr>
            <a:r>
              <a:rPr lang="en-US" sz="2800" dirty="0" smtClean="0"/>
              <a:t>ONLY </a:t>
            </a:r>
            <a:r>
              <a:rPr lang="en-US" sz="2800" dirty="0"/>
              <a:t>open-source collaboration will </a:t>
            </a:r>
            <a:r>
              <a:rPr lang="en-US" sz="2800" dirty="0" smtClean="0"/>
              <a:t>work. </a:t>
            </a:r>
          </a:p>
          <a:p>
            <a:pPr>
              <a:lnSpc>
                <a:spcPct val="150000"/>
              </a:lnSpc>
            </a:pPr>
            <a:r>
              <a:rPr lang="en-US" sz="2800" dirty="0" smtClean="0"/>
              <a:t>Top-down </a:t>
            </a:r>
            <a:r>
              <a:rPr lang="en-US" sz="2800" dirty="0"/>
              <a:t>commitment in large </a:t>
            </a:r>
            <a:r>
              <a:rPr lang="en-US" sz="2800" dirty="0" smtClean="0"/>
              <a:t>orgs </a:t>
            </a:r>
            <a:r>
              <a:rPr lang="en-US" sz="2800" dirty="0"/>
              <a:t>is required; </a:t>
            </a:r>
            <a:r>
              <a:rPr lang="en-US" sz="2800" dirty="0" smtClean="0"/>
              <a:t>small is different.</a:t>
            </a:r>
          </a:p>
          <a:p>
            <a:pPr>
              <a:lnSpc>
                <a:spcPct val="150000"/>
              </a:lnSpc>
            </a:pPr>
            <a:r>
              <a:rPr lang="en-US" sz="2800" dirty="0" smtClean="0"/>
              <a:t>Investment </a:t>
            </a:r>
            <a:r>
              <a:rPr lang="en-US" sz="2800" dirty="0"/>
              <a:t>in automation is its own virtuous feedback loop</a:t>
            </a:r>
            <a:r>
              <a:rPr lang="en-US" sz="2800" dirty="0" smtClean="0"/>
              <a:t>.</a:t>
            </a:r>
          </a:p>
          <a:p>
            <a:pPr>
              <a:lnSpc>
                <a:spcPct val="150000"/>
              </a:lnSpc>
            </a:pPr>
            <a:r>
              <a:rPr lang="en-US" sz="2800" dirty="0" smtClean="0"/>
              <a:t>Purging low-performing content is as important as anything else at scale.</a:t>
            </a:r>
          </a:p>
        </p:txBody>
      </p:sp>
      <p:sp>
        <p:nvSpPr>
          <p:cNvPr id="2" name="Title 1"/>
          <p:cNvSpPr>
            <a:spLocks noGrp="1"/>
          </p:cNvSpPr>
          <p:nvPr>
            <p:ph type="title"/>
          </p:nvPr>
        </p:nvSpPr>
        <p:spPr/>
        <p:txBody>
          <a:bodyPr/>
          <a:lstStyle/>
          <a:p>
            <a:r>
              <a:rPr lang="en-US" dirty="0" smtClean="0"/>
              <a:t>What we’ve learned</a:t>
            </a: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4785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Validate structure on </a:t>
            </a:r>
            <a:r>
              <a:rPr lang="en-US" dirty="0" err="1" smtClean="0"/>
              <a:t>checkin</a:t>
            </a:r>
            <a:r>
              <a:rPr lang="en-US" dirty="0" smtClean="0"/>
              <a:t>; content on client.</a:t>
            </a:r>
          </a:p>
          <a:p>
            <a:r>
              <a:rPr lang="en-US" dirty="0" smtClean="0"/>
              <a:t>CI/CD to staging for instant feedback</a:t>
            </a:r>
          </a:p>
          <a:p>
            <a:r>
              <a:rPr lang="en-US" dirty="0" smtClean="0"/>
              <a:t>Mergers must be professional/highly trained</a:t>
            </a:r>
          </a:p>
          <a:p>
            <a:r>
              <a:rPr lang="en-US" dirty="0" smtClean="0"/>
              <a:t>Saying no when it’s not in the bug list</a:t>
            </a:r>
          </a:p>
          <a:p>
            <a:r>
              <a:rPr lang="en-US" dirty="0" smtClean="0"/>
              <a:t>Destroying topics the owners do not want to top up</a:t>
            </a:r>
          </a:p>
          <a:p>
            <a:endParaRPr lang="en-US" dirty="0"/>
          </a:p>
        </p:txBody>
      </p:sp>
      <p:sp>
        <p:nvSpPr>
          <p:cNvPr id="3" name="Title 2"/>
          <p:cNvSpPr>
            <a:spLocks noGrp="1"/>
          </p:cNvSpPr>
          <p:nvPr>
            <p:ph type="title"/>
          </p:nvPr>
        </p:nvSpPr>
        <p:spPr/>
        <p:txBody>
          <a:bodyPr/>
          <a:lstStyle/>
          <a:p>
            <a:r>
              <a:rPr lang="en-US" dirty="0" smtClean="0"/>
              <a:t>A </a:t>
            </a:r>
            <a:r>
              <a:rPr lang="en-US" smtClean="0"/>
              <a:t>Few Best </a:t>
            </a:r>
            <a:r>
              <a:rPr lang="en-US" dirty="0" smtClean="0"/>
              <a:t>Practices</a:t>
            </a:r>
            <a:endParaRPr lang="en-US" dirty="0"/>
          </a:p>
        </p:txBody>
      </p:sp>
    </p:spTree>
    <p:extLst>
      <p:ext uri="{BB962C8B-B14F-4D97-AF65-F5344CB8AC3E}">
        <p14:creationId xmlns:p14="http://schemas.microsoft.com/office/powerpoint/2010/main" val="198008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sz="7200" dirty="0"/>
          </a:p>
        </p:txBody>
      </p:sp>
    </p:spTree>
    <p:extLst>
      <p:ext uri="{BB962C8B-B14F-4D97-AF65-F5344CB8AC3E}">
        <p14:creationId xmlns:p14="http://schemas.microsoft.com/office/powerpoint/2010/main" val="33921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More tools for the writers’ environments</a:t>
            </a:r>
            <a:endParaRPr lang="en-US" dirty="0" smtClean="0"/>
          </a:p>
          <a:p>
            <a:r>
              <a:rPr lang="en-US" dirty="0" smtClean="0"/>
              <a:t>Working towards CI/CD with the live site</a:t>
            </a:r>
            <a:endParaRPr lang="en-US" dirty="0" smtClean="0"/>
          </a:p>
          <a:p>
            <a:r>
              <a:rPr lang="en-US" dirty="0" smtClean="0"/>
              <a:t>More intelligent tools for mergers, specifically</a:t>
            </a:r>
            <a:endParaRPr lang="en-US" dirty="0" smtClean="0"/>
          </a:p>
          <a:p>
            <a:r>
              <a:rPr lang="en-US" dirty="0" smtClean="0"/>
              <a:t>Saying no creates partners; so more “no”</a:t>
            </a:r>
            <a:endParaRPr lang="en-US" dirty="0" smtClean="0"/>
          </a:p>
          <a:p>
            <a:r>
              <a:rPr lang="en-US" dirty="0" smtClean="0"/>
              <a:t>Destroying topics the owners do not want to top </a:t>
            </a:r>
            <a:r>
              <a:rPr lang="en-US" dirty="0" smtClean="0"/>
              <a:t>up</a:t>
            </a:r>
            <a:endParaRPr lang="en-US" dirty="0"/>
          </a:p>
          <a:p>
            <a:r>
              <a:rPr lang="en-US" dirty="0" smtClean="0"/>
              <a:t>Reference (</a:t>
            </a:r>
            <a:r>
              <a:rPr lang="en-US" dirty="0" err="1" smtClean="0"/>
              <a:t>swagger.io</a:t>
            </a:r>
            <a:r>
              <a:rPr lang="en-US" dirty="0" smtClean="0"/>
              <a:t> for REST automation)</a:t>
            </a:r>
            <a:endParaRPr lang="en-US" dirty="0" smtClean="0"/>
          </a:p>
        </p:txBody>
      </p:sp>
      <p:sp>
        <p:nvSpPr>
          <p:cNvPr id="3" name="Title 2"/>
          <p:cNvSpPr>
            <a:spLocks noGrp="1"/>
          </p:cNvSpPr>
          <p:nvPr>
            <p:ph type="title"/>
          </p:nvPr>
        </p:nvSpPr>
        <p:spPr/>
        <p:txBody>
          <a:bodyPr/>
          <a:lstStyle/>
          <a:p>
            <a:r>
              <a:rPr lang="en-US" dirty="0" smtClean="0"/>
              <a:t>You can guess from here…</a:t>
            </a:r>
            <a:endParaRPr lang="en-US" dirty="0"/>
          </a:p>
        </p:txBody>
      </p:sp>
    </p:spTree>
    <p:extLst>
      <p:ext uri="{BB962C8B-B14F-4D97-AF65-F5344CB8AC3E}">
        <p14:creationId xmlns:p14="http://schemas.microsoft.com/office/powerpoint/2010/main" val="14429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51863" y="1728439"/>
            <a:ext cx="32227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Questions?</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I’m going today</a:t>
            </a:r>
            <a:r>
              <a:rPr lang="en-US" dirty="0" smtClean="0"/>
              <a:t>… (who cares, right?)</a:t>
            </a:r>
            <a:endParaRPr lang="en-US" dirty="0"/>
          </a:p>
        </p:txBody>
      </p:sp>
      <p:sp>
        <p:nvSpPr>
          <p:cNvPr id="6" name="Text Placeholder 5"/>
          <p:cNvSpPr>
            <a:spLocks noGrp="1"/>
          </p:cNvSpPr>
          <p:nvPr>
            <p:ph type="body" sz="quarter" idx="10"/>
          </p:nvPr>
        </p:nvSpPr>
        <p:spPr>
          <a:xfrm>
            <a:off x="274638" y="1259076"/>
            <a:ext cx="11887200" cy="4185761"/>
          </a:xfrm>
        </p:spPr>
        <p:txBody>
          <a:bodyPr anchor="ctr"/>
          <a:lstStyle/>
          <a:p>
            <a:pPr lvl="1">
              <a:lnSpc>
                <a:spcPct val="200000"/>
              </a:lnSpc>
            </a:pPr>
            <a:r>
              <a:rPr lang="en-US" dirty="0"/>
              <a:t>2:00pm-2:45pm </a:t>
            </a:r>
            <a:r>
              <a:rPr lang="en-US" b="1" u="sng" dirty="0" err="1" smtClean="0"/>
              <a:t>DocOps</a:t>
            </a:r>
            <a:r>
              <a:rPr lang="en-US" b="1" u="sng" dirty="0" smtClean="0"/>
              <a:t> </a:t>
            </a:r>
            <a:r>
              <a:rPr lang="en-US" b="1" u="sng" dirty="0"/>
              <a:t>— The Analytical Window to Your Customer’s </a:t>
            </a:r>
            <a:r>
              <a:rPr lang="en-US" b="1" u="sng" dirty="0" smtClean="0"/>
              <a:t>Experience</a:t>
            </a:r>
            <a:r>
              <a:rPr lang="en-US" dirty="0" smtClean="0"/>
              <a:t>: Donner </a:t>
            </a:r>
            <a:r>
              <a:rPr lang="en-US" dirty="0"/>
              <a:t>(1st </a:t>
            </a:r>
            <a:r>
              <a:rPr lang="en-US" dirty="0" smtClean="0"/>
              <a:t>floor)</a:t>
            </a:r>
          </a:p>
          <a:p>
            <a:pPr lvl="1">
              <a:lnSpc>
                <a:spcPct val="200000"/>
              </a:lnSpc>
            </a:pPr>
            <a:r>
              <a:rPr lang="en-US" dirty="0"/>
              <a:t>2:00pm-2:45pm </a:t>
            </a:r>
            <a:r>
              <a:rPr lang="en-US" b="1" u="sng" dirty="0" smtClean="0"/>
              <a:t>Boost </a:t>
            </a:r>
            <a:r>
              <a:rPr lang="en-US" b="1" u="sng" dirty="0"/>
              <a:t>Your Content Strategy for REST </a:t>
            </a:r>
            <a:r>
              <a:rPr lang="en-US" b="1" u="sng" dirty="0" smtClean="0"/>
              <a:t>APIs</a:t>
            </a:r>
            <a:r>
              <a:rPr lang="en-US" dirty="0" smtClean="0"/>
              <a:t>: Cascade </a:t>
            </a:r>
            <a:r>
              <a:rPr lang="en-US" dirty="0"/>
              <a:t>Room (1st floor</a:t>
            </a:r>
            <a:r>
              <a:rPr lang="en-US" dirty="0" smtClean="0"/>
              <a:t>) </a:t>
            </a:r>
          </a:p>
          <a:p>
            <a:pPr lvl="1">
              <a:lnSpc>
                <a:spcPct val="200000"/>
              </a:lnSpc>
            </a:pPr>
            <a:r>
              <a:rPr lang="en-US" dirty="0" smtClean="0"/>
              <a:t>3:00-3:45 pm </a:t>
            </a:r>
            <a:r>
              <a:rPr lang="en-US" b="1" u="sng" dirty="0" smtClean="0"/>
              <a:t>Work </a:t>
            </a:r>
            <a:r>
              <a:rPr lang="en-US" b="1" u="sng" dirty="0"/>
              <a:t>Smarter Not Harder - Remove the Guesswork from Content </a:t>
            </a:r>
            <a:r>
              <a:rPr lang="en-US" b="1" u="sng" dirty="0" smtClean="0"/>
              <a:t>Creation</a:t>
            </a:r>
            <a:r>
              <a:rPr lang="en-US" dirty="0" smtClean="0"/>
              <a:t>: Donner </a:t>
            </a:r>
            <a:r>
              <a:rPr lang="en-US" dirty="0"/>
              <a:t>(1st floor</a:t>
            </a:r>
            <a:r>
              <a:rPr lang="en-US" dirty="0" smtClean="0"/>
              <a:t>)</a:t>
            </a:r>
          </a:p>
          <a:p>
            <a:pPr lvl="1">
              <a:lnSpc>
                <a:spcPct val="200000"/>
              </a:lnSpc>
            </a:pPr>
            <a:r>
              <a:rPr lang="en-US" dirty="0" smtClean="0"/>
              <a:t>4:00-4:45 pm </a:t>
            </a:r>
            <a:r>
              <a:rPr lang="en-US" b="1" u="sng" dirty="0" smtClean="0"/>
              <a:t>Money </a:t>
            </a:r>
            <a:r>
              <a:rPr lang="en-US" b="1" u="sng" dirty="0"/>
              <a:t>Talks: How Content Strategy Can (Literally) Prove its </a:t>
            </a:r>
            <a:r>
              <a:rPr lang="en-US" b="1" u="sng" dirty="0" smtClean="0"/>
              <a:t>Worth</a:t>
            </a:r>
            <a:r>
              <a:rPr lang="en-US" dirty="0" smtClean="0"/>
              <a:t>: Sierra </a:t>
            </a:r>
            <a:r>
              <a:rPr lang="en-US" dirty="0"/>
              <a:t>Room (1st floor) </a:t>
            </a:r>
            <a:endParaRPr lang="en-US" dirty="0" smtClean="0"/>
          </a:p>
          <a:p>
            <a:pPr lvl="1">
              <a:lnSpc>
                <a:spcPct val="200000"/>
              </a:lnSpc>
            </a:pPr>
            <a:r>
              <a:rPr lang="en-US" dirty="0" smtClean="0"/>
              <a:t>5:00-5:30 pm</a:t>
            </a:r>
            <a:r>
              <a:rPr lang="en-US" b="1" dirty="0"/>
              <a:t> </a:t>
            </a:r>
            <a:r>
              <a:rPr lang="en-US" b="1" u="sng" dirty="0"/>
              <a:t>Working Together - When Content Quality Really </a:t>
            </a:r>
            <a:r>
              <a:rPr lang="en-US" b="1" u="sng" dirty="0" smtClean="0"/>
              <a:t>Matters</a:t>
            </a:r>
            <a:r>
              <a:rPr lang="en-US" dirty="0" smtClean="0"/>
              <a:t>: Cedar/Pine/Fir </a:t>
            </a:r>
            <a:r>
              <a:rPr lang="en-US" dirty="0"/>
              <a:t>Ballroom (2nd floor</a:t>
            </a:r>
            <a:r>
              <a:rPr lang="en-US" dirty="0" smtClean="0"/>
              <a:t>)</a:t>
            </a:r>
          </a:p>
          <a:p>
            <a:pPr lvl="1">
              <a:lnSpc>
                <a:spcPct val="200000"/>
              </a:lnSpc>
            </a:pPr>
            <a:r>
              <a:rPr lang="en-US" dirty="0" smtClean="0"/>
              <a:t>5:30-7:00 pm Cocktail Reception… um, yes.</a:t>
            </a:r>
          </a:p>
        </p:txBody>
      </p:sp>
    </p:spTree>
    <p:extLst>
      <p:ext uri="{BB962C8B-B14F-4D97-AF65-F5344CB8AC3E}">
        <p14:creationId xmlns:p14="http://schemas.microsoft.com/office/powerpoint/2010/main" val="35094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the Table</a:t>
            </a:r>
            <a:endParaRPr lang="en-US" sz="7200" dirty="0"/>
          </a:p>
        </p:txBody>
      </p:sp>
      <p:sp>
        <p:nvSpPr>
          <p:cNvPr id="3" name="TextBox 2"/>
          <p:cNvSpPr txBox="1"/>
          <p:nvPr/>
        </p:nvSpPr>
        <p:spPr>
          <a:xfrm>
            <a:off x="2653990" y="3947532"/>
            <a:ext cx="791736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catch up to that crusty old </a:t>
            </a:r>
            <a:r>
              <a:rPr lang="en-US" sz="2400" smtClean="0">
                <a:gradFill>
                  <a:gsLst>
                    <a:gs pos="2917">
                      <a:schemeClr val="tx1"/>
                    </a:gs>
                    <a:gs pos="30000">
                      <a:schemeClr val="tx1"/>
                    </a:gs>
                  </a:gsLst>
                  <a:lin ang="5400000" scaled="0"/>
                </a:gradFill>
              </a:rPr>
              <a:t>Microsoft corporation….</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442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When we last left our hero…</a:t>
            </a:r>
            <a:endParaRPr lang="en-US" dirty="0"/>
          </a:p>
        </p:txBody>
      </p:sp>
      <p:sp>
        <p:nvSpPr>
          <p:cNvPr id="6" name="Text Placeholder 5"/>
          <p:cNvSpPr>
            <a:spLocks noGrp="1"/>
          </p:cNvSpPr>
          <p:nvPr>
            <p:ph type="body" sz="quarter" idx="10"/>
          </p:nvPr>
        </p:nvSpPr>
        <p:spPr>
          <a:xfrm>
            <a:off x="274638" y="1212850"/>
            <a:ext cx="11887200" cy="5416868"/>
          </a:xfrm>
        </p:spPr>
        <p:txBody>
          <a:bodyPr/>
          <a:lstStyle/>
          <a:p>
            <a:r>
              <a:rPr lang="en-US" dirty="0" smtClean="0"/>
              <a:t>It was publishing developer content on MSDN/</a:t>
            </a:r>
            <a:r>
              <a:rPr lang="en-US" dirty="0" err="1" smtClean="0"/>
              <a:t>Technet</a:t>
            </a:r>
            <a:endParaRPr lang="en-US" dirty="0" smtClean="0"/>
          </a:p>
          <a:p>
            <a:pPr marL="342900" lvl="1" indent="-342900">
              <a:buFont typeface="Arial" charset="0"/>
              <a:buChar char="•"/>
            </a:pPr>
            <a:r>
              <a:rPr lang="en-US" dirty="0" smtClean="0"/>
              <a:t>Custom XML authoring environment based on Word™®© </a:t>
            </a:r>
          </a:p>
          <a:p>
            <a:pPr marL="342900" lvl="1" indent="-342900">
              <a:buFont typeface="Arial" charset="0"/>
              <a:buChar char="•"/>
            </a:pPr>
            <a:r>
              <a:rPr lang="en-US" dirty="0" smtClean="0"/>
              <a:t>Collaboration was in Word revisions and </a:t>
            </a:r>
            <a:r>
              <a:rPr lang="en-US" dirty="0" err="1" smtClean="0"/>
              <a:t>sharepoint</a:t>
            </a:r>
            <a:r>
              <a:rPr lang="en-US" dirty="0" smtClean="0"/>
              <a:t> and… hindered. (I </a:t>
            </a:r>
            <a:r>
              <a:rPr lang="en-US" dirty="0"/>
              <a:t>believe “</a:t>
            </a:r>
            <a:r>
              <a:rPr lang="en-US" dirty="0" err="1"/>
              <a:t>vetus-schola</a:t>
            </a:r>
            <a:r>
              <a:rPr lang="en-US" dirty="0"/>
              <a:t>” </a:t>
            </a:r>
            <a:r>
              <a:rPr lang="en-US" dirty="0" smtClean="0"/>
              <a:t>is the Latin term…)</a:t>
            </a:r>
          </a:p>
          <a:p>
            <a:r>
              <a:rPr lang="en-US" dirty="0" smtClean="0"/>
              <a:t>Releasing typically every three months…</a:t>
            </a:r>
          </a:p>
          <a:p>
            <a:pPr marL="342900" lvl="1" indent="-342900">
              <a:buFont typeface="Arial" charset="0"/>
              <a:buChar char="•"/>
            </a:pPr>
            <a:r>
              <a:rPr lang="en-US" dirty="0" smtClean="0"/>
              <a:t>Conversion from XML to HTML was massive undertaking…. </a:t>
            </a:r>
          </a:p>
          <a:p>
            <a:pPr marL="342900" lvl="1" indent="-342900">
              <a:buFont typeface="Arial" charset="0"/>
              <a:buChar char="•"/>
            </a:pPr>
            <a:r>
              <a:rPr lang="en-US" dirty="0" smtClean="0"/>
              <a:t>And, of course, standardizing on styles, </a:t>
            </a:r>
            <a:r>
              <a:rPr lang="en-US" dirty="0" err="1" smtClean="0"/>
              <a:t>javascript</a:t>
            </a:r>
            <a:r>
              <a:rPr lang="en-US" dirty="0" smtClean="0"/>
              <a:t> features, and so on….</a:t>
            </a:r>
          </a:p>
          <a:p>
            <a:r>
              <a:rPr lang="en-US" dirty="0" smtClean="0"/>
              <a:t>Pipeline was custom software</a:t>
            </a:r>
          </a:p>
          <a:p>
            <a:pPr marL="342900" lvl="1" indent="-342900">
              <a:buFont typeface="Arial" charset="0"/>
              <a:buChar char="•"/>
            </a:pPr>
            <a:r>
              <a:rPr lang="en-US" dirty="0" smtClean="0"/>
              <a:t>Expensive to build</a:t>
            </a:r>
          </a:p>
          <a:p>
            <a:pPr marL="342900" lvl="1" indent="-342900">
              <a:buFont typeface="Arial" charset="0"/>
              <a:buChar char="•"/>
            </a:pPr>
            <a:r>
              <a:rPr lang="en-US" dirty="0" smtClean="0"/>
              <a:t>More expensive to maintain</a:t>
            </a:r>
          </a:p>
          <a:p>
            <a:pPr marL="342900" lvl="1" indent="-342900">
              <a:buFont typeface="Arial" charset="0"/>
              <a:buChar char="•"/>
            </a:pPr>
            <a:r>
              <a:rPr lang="en-US" dirty="0" smtClean="0"/>
              <a:t>Per Dilbert specifications, it was out of date prior to release.</a:t>
            </a:r>
          </a:p>
          <a:p>
            <a:pPr lvl="1"/>
            <a:endParaRPr lang="en-US" dirty="0" smtClean="0"/>
          </a:p>
          <a:p>
            <a:pPr lvl="1"/>
            <a:r>
              <a:rPr lang="en-US" dirty="0" smtClean="0"/>
              <a:t>And then... </a:t>
            </a:r>
            <a:endParaRPr lang="en-US" dirty="0" smtClean="0"/>
          </a:p>
        </p:txBody>
      </p:sp>
    </p:spTree>
    <p:extLst>
      <p:ext uri="{BB962C8B-B14F-4D97-AF65-F5344CB8AC3E}">
        <p14:creationId xmlns:p14="http://schemas.microsoft.com/office/powerpoint/2010/main" val="5277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Bubble </a:t>
            </a:r>
            <a:r>
              <a:rPr lang="en-US" dirty="0"/>
              <a:t>p</a:t>
            </a:r>
            <a:r>
              <a:rPr lang="en-US" dirty="0" smtClean="0"/>
              <a:t>op and </a:t>
            </a:r>
            <a:r>
              <a:rPr lang="en-US" dirty="0"/>
              <a:t>the explosion of </a:t>
            </a:r>
            <a:r>
              <a:rPr lang="en-US" dirty="0" smtClean="0"/>
              <a:t>words	</a:t>
            </a:r>
            <a:endParaRPr lang="en-US" dirty="0"/>
          </a:p>
        </p:txBody>
      </p:sp>
      <p:sp>
        <p:nvSpPr>
          <p:cNvPr id="6" name="Text Placeholder 5"/>
          <p:cNvSpPr>
            <a:spLocks noGrp="1"/>
          </p:cNvSpPr>
          <p:nvPr>
            <p:ph type="body" sz="quarter" idx="10"/>
          </p:nvPr>
        </p:nvSpPr>
        <p:spPr>
          <a:xfrm>
            <a:off x="274639" y="2425829"/>
            <a:ext cx="11887200" cy="2154436"/>
          </a:xfrm>
        </p:spPr>
        <p:txBody>
          <a:bodyPr anchor="t"/>
          <a:lstStyle/>
          <a:p>
            <a:pPr marL="571500" indent="-571500">
              <a:buFont typeface="Arial" charset="0"/>
              <a:buChar char="•"/>
            </a:pPr>
            <a:r>
              <a:rPr lang="en-US" sz="3200" dirty="0" smtClean="0"/>
              <a:t>Community-written software demonstrated quality and scale</a:t>
            </a:r>
          </a:p>
          <a:p>
            <a:pPr marL="571500" indent="-571500">
              <a:buFont typeface="Arial" charset="0"/>
              <a:buChar char="•"/>
            </a:pPr>
            <a:r>
              <a:rPr lang="en-US" sz="3200" dirty="0" smtClean="0"/>
              <a:t>Speed of features increased radically (Apple, Google, FB, Amazon)</a:t>
            </a:r>
          </a:p>
          <a:p>
            <a:pPr marL="571500" indent="-571500">
              <a:buFont typeface="Arial" charset="0"/>
              <a:buChar char="•"/>
            </a:pPr>
            <a:r>
              <a:rPr lang="en-US" sz="3200" dirty="0" smtClean="0"/>
              <a:t>Huge new audiences sizes (Windows, Linux, Android, Mac, </a:t>
            </a:r>
            <a:r>
              <a:rPr lang="en-US" sz="3200" dirty="0" smtClean="0"/>
              <a:t>iOS and then there’s this pesky “internet of things” stuff….)</a:t>
            </a:r>
            <a:endParaRPr lang="en-US" sz="3200" dirty="0" smtClean="0"/>
          </a:p>
        </p:txBody>
      </p:sp>
    </p:spTree>
    <p:extLst>
      <p:ext uri="{BB962C8B-B14F-4D97-AF65-F5344CB8AC3E}">
        <p14:creationId xmlns:p14="http://schemas.microsoft.com/office/powerpoint/2010/main" val="107127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Tree>
    <p:extLst>
      <p:ext uri="{BB962C8B-B14F-4D97-AF65-F5344CB8AC3E}">
        <p14:creationId xmlns:p14="http://schemas.microsoft.com/office/powerpoint/2010/main" val="210407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2727569" cy="917575"/>
          </a:xfrm>
        </p:spPr>
        <p:txBody>
          <a:bodyPr/>
          <a:lstStyle/>
          <a:p>
            <a:r>
              <a:rPr lang="en-US" dirty="0" smtClean="0"/>
              <a:t>Collaboration: It was great for a lot of work…Really! </a:t>
            </a:r>
            <a:endParaRPr lang="en-US" dirty="0"/>
          </a:p>
        </p:txBody>
      </p:sp>
      <p:pic>
        <p:nvPicPr>
          <p:cNvPr id="4" name="Picture 4" descr="ttp://www.secretgeek.net/image/angrybab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261" y="4282069"/>
            <a:ext cx="23812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osiprodeusodcspstoa01.blob.core.windows.net/en-us/media/8b52adbd-adf2-45b7-88c1-874510dc00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073" y="1499386"/>
            <a:ext cx="3095625"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84285" y="3390995"/>
            <a:ext cx="95082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But as the number of reviewers and articles grew, eventually…</a:t>
            </a:r>
          </a:p>
        </p:txBody>
      </p:sp>
    </p:spTree>
    <p:extLst>
      <p:ext uri="{BB962C8B-B14F-4D97-AF65-F5344CB8AC3E}">
        <p14:creationId xmlns:p14="http://schemas.microsoft.com/office/powerpoint/2010/main" val="5652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OLOR TEMPLATE">
  <a:themeElements>
    <a:clrScheme name="Custom 84">
      <a:dk1>
        <a:srgbClr val="505050"/>
      </a:dk1>
      <a:lt1>
        <a:srgbClr val="FFFFFF"/>
      </a:lt1>
      <a:dk2>
        <a:srgbClr val="004B50"/>
      </a:dk2>
      <a:lt2>
        <a:srgbClr val="D5F7F6"/>
      </a:lt2>
      <a:accent1>
        <a:srgbClr val="008272"/>
      </a:accent1>
      <a:accent2>
        <a:srgbClr val="002050"/>
      </a:accent2>
      <a:accent3>
        <a:srgbClr val="0078D7"/>
      </a:accent3>
      <a:accent4>
        <a:srgbClr val="5C2D91"/>
      </a:accent4>
      <a:accent5>
        <a:srgbClr val="B4009E"/>
      </a:accent5>
      <a:accent6>
        <a:srgbClr val="D83B01"/>
      </a:accent6>
      <a:hlink>
        <a:srgbClr val="00B0F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_Template_16-9_DARK_TEAL_v02.potx" id="{5BD2ED8A-0CE9-49B7-9BA8-C79FB0D6AC11}" vid="{D7C0EC7E-3ECC-43D3-99D3-8F84874C1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FE94448FF9D348AB06124809ED2553" ma:contentTypeVersion="2" ma:contentTypeDescription="Create a new document." ma:contentTypeScope="" ma:versionID="7164a092d25aaf9eb65e13522bd6bfff">
  <xsd:schema xmlns:xsd="http://www.w3.org/2001/XMLSchema" xmlns:xs="http://www.w3.org/2001/XMLSchema" xmlns:p="http://schemas.microsoft.com/office/2006/metadata/properties" xmlns:ns2="15bd87d4-fd86-4466-8fa5-0ddd0607e0e4" targetNamespace="http://schemas.microsoft.com/office/2006/metadata/properties" ma:root="true" ma:fieldsID="fb5d6800d5b316bb005779c03c283360" ns2:_="">
    <xsd:import namespace="15bd87d4-fd86-4466-8fa5-0ddd0607e0e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bd87d4-fd86-4466-8fa5-0ddd0607e0e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bd87d4-fd86-4466-8fa5-0ddd0607e0e4">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BA0D04-C81C-4357-BDE9-C1DC5924C3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bd87d4-fd86-4466-8fa5-0ddd0607e0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5bd87d4-fd86-4466-8fa5-0ddd0607e0e4"/>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MicrosoftIT_Template_16-9_DARK_TEAL</Template>
  <TotalTime>1932</TotalTime>
  <Words>3607</Words>
  <Application>Microsoft Macintosh PowerPoint</Application>
  <PresentationFormat>Custom</PresentationFormat>
  <Paragraphs>285</Paragraphs>
  <Slides>37</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Consolas</vt:lpstr>
      <vt:lpstr>Segoe UI</vt:lpstr>
      <vt:lpstr>Segoe UI Light</vt:lpstr>
      <vt:lpstr>Wingdings</vt:lpstr>
      <vt:lpstr>Arial</vt:lpstr>
      <vt:lpstr>COLOR TEMPLATE</vt:lpstr>
      <vt:lpstr>Open authoring in Microsoft Azure:  Content collaboration across disciplines </vt:lpstr>
      <vt:lpstr>This: </vt:lpstr>
      <vt:lpstr>Kliff’s™ Notz™ Bullets slide</vt:lpstr>
      <vt:lpstr>Where I’m going today… (who cares, right?)</vt:lpstr>
      <vt:lpstr>Setting the Table</vt:lpstr>
      <vt:lpstr>When we last left our hero…</vt:lpstr>
      <vt:lpstr>The Bubble pop and the explosion of words </vt:lpstr>
      <vt:lpstr>42,664,274 topics …</vt:lpstr>
      <vt:lpstr>Collaboration: It was great for a lot of work…Really! </vt:lpstr>
      <vt:lpstr>Every participant had to learn our tools to collaborate. That doesn’t scale.</vt:lpstr>
      <vt:lpstr>42,664,274 topics …</vt:lpstr>
      <vt:lpstr>Digression: Opensource and Information Scale-out </vt:lpstr>
      <vt:lpstr>What we’re doing with azure.com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we are: https://azure.com </vt:lpstr>
      <vt:lpstr>Who’s committing…</vt:lpstr>
      <vt:lpstr>Dodging the  dragons</vt:lpstr>
      <vt:lpstr> Dragons</vt:lpstr>
      <vt:lpstr>DRAGON: Markdown is not structured.</vt:lpstr>
      <vt:lpstr>We got this covered. No, really.</vt:lpstr>
      <vt:lpstr>DRAGON: Writers not familiar with markdown</vt:lpstr>
      <vt:lpstr>Markdown is vastly easier than XML.</vt:lpstr>
      <vt:lpstr>DRAGON: git and github</vt:lpstr>
      <vt:lpstr>Still working on this one, but…</vt:lpstr>
      <vt:lpstr>DRAGON: side effect of distributed authoring: merging does not scale out with community</vt:lpstr>
      <vt:lpstr>Oh, we got this one…</vt:lpstr>
      <vt:lpstr>What we’ve learned</vt:lpstr>
      <vt:lpstr>A Few Best Practices</vt:lpstr>
      <vt:lpstr>Future plans</vt:lpstr>
      <vt:lpstr>You can guess from here…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Ralph Squillace</dc:creator>
  <cp:keywords>MSVID, Brand Guidelines, Branding, Visual Identity, grid</cp:keywords>
  <dc:description>Template: Maryfj_x000d_
Formatting:_x000d_
Audience Type: l</dc:description>
  <cp:lastModifiedBy>Ralph Squillace</cp:lastModifiedBy>
  <cp:revision>109</cp:revision>
  <dcterms:created xsi:type="dcterms:W3CDTF">2015-09-25T21:25:57Z</dcterms:created>
  <dcterms:modified xsi:type="dcterms:W3CDTF">2015-10-01T02:38:46Z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0x0101009BFE94448FF9D348AB06124809ED2553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